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446" r:id="rId2"/>
    <p:sldId id="448" r:id="rId3"/>
    <p:sldId id="449" r:id="rId4"/>
    <p:sldId id="450" r:id="rId5"/>
    <p:sldId id="451" r:id="rId6"/>
    <p:sldId id="452" r:id="rId7"/>
    <p:sldId id="453" r:id="rId8"/>
    <p:sldId id="454" r:id="rId9"/>
    <p:sldId id="455" r:id="rId10"/>
    <p:sldId id="456" r:id="rId11"/>
    <p:sldId id="457" r:id="rId12"/>
    <p:sldId id="458" r:id="rId13"/>
    <p:sldId id="459" r:id="rId14"/>
    <p:sldId id="460" r:id="rId15"/>
    <p:sldId id="461" r:id="rId16"/>
    <p:sldId id="462" r:id="rId17"/>
    <p:sldId id="463" r:id="rId18"/>
    <p:sldId id="464" r:id="rId19"/>
    <p:sldId id="465" r:id="rId20"/>
    <p:sldId id="466" r:id="rId21"/>
    <p:sldId id="467" r:id="rId22"/>
    <p:sldId id="468" r:id="rId23"/>
    <p:sldId id="469" r:id="rId24"/>
    <p:sldId id="470" r:id="rId25"/>
    <p:sldId id="471" r:id="rId26"/>
    <p:sldId id="472" r:id="rId27"/>
    <p:sldId id="473" r:id="rId28"/>
    <p:sldId id="474" r:id="rId29"/>
    <p:sldId id="475" r:id="rId30"/>
    <p:sldId id="476" r:id="rId31"/>
    <p:sldId id="477" r:id="rId32"/>
    <p:sldId id="478" r:id="rId33"/>
    <p:sldId id="479" r:id="rId34"/>
    <p:sldId id="480" r:id="rId35"/>
    <p:sldId id="481" r:id="rId36"/>
    <p:sldId id="482" r:id="rId37"/>
    <p:sldId id="487" r:id="rId38"/>
    <p:sldId id="483" r:id="rId39"/>
    <p:sldId id="484" r:id="rId40"/>
    <p:sldId id="485" r:id="rId41"/>
    <p:sldId id="486" r:id="rId42"/>
    <p:sldId id="488" r:id="rId43"/>
    <p:sldId id="489" r:id="rId44"/>
    <p:sldId id="500" r:id="rId45"/>
    <p:sldId id="490" r:id="rId46"/>
    <p:sldId id="491" r:id="rId47"/>
    <p:sldId id="501" r:id="rId48"/>
    <p:sldId id="502" r:id="rId49"/>
    <p:sldId id="492" r:id="rId50"/>
    <p:sldId id="493" r:id="rId51"/>
    <p:sldId id="494" r:id="rId52"/>
    <p:sldId id="499" r:id="rId53"/>
    <p:sldId id="495" r:id="rId54"/>
    <p:sldId id="496" r:id="rId55"/>
    <p:sldId id="497" r:id="rId56"/>
    <p:sldId id="498" r:id="rId57"/>
  </p:sldIdLst>
  <p:sldSz cx="9144000" cy="6858000" type="screen4x3"/>
  <p:notesSz cx="7099300" cy="10234613"/>
  <p:custShowLst>
    <p:custShow name="Platforms" id="0">
      <p:sldLst/>
    </p:custShow>
    <p:custShow name="Corporate Overview" id="1">
      <p:sldLst/>
    </p:custShow>
    <p:custShow name="ASIC Solutions" id="2">
      <p:sldLst/>
    </p:custShow>
    <p:custShow name="DesignObjects" id="3">
      <p:sldLst/>
    </p:custShow>
    <p:custShow name="Print Corp+DO+PLat+ASIC" id="4">
      <p:sldLst/>
    </p:custShow>
    <p:custShow name="Print Corp+DO+PLat" id="5">
      <p:sldLst/>
    </p:custShow>
    <p:custShow name="Print Corp" id="6">
      <p:sldLst/>
    </p:custShow>
  </p:custShowLst>
  <p:defaultTextStyle>
    <a:defPPr>
      <a:defRPr lang="de-DE"/>
    </a:defPPr>
    <a:lvl1pPr algn="l" rtl="0" eaLnBrk="0" fontAlgn="base" hangingPunct="0">
      <a:spcBef>
        <a:spcPct val="20000"/>
      </a:spcBef>
      <a:spcAft>
        <a:spcPct val="0"/>
      </a:spcAft>
      <a:buClr>
        <a:srgbClr val="AF1020"/>
      </a:buClr>
      <a:buFont typeface="Wingdings" pitchFamily="2" charset="2"/>
      <a:buChar char="•"/>
      <a:defRPr sz="1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buClr>
        <a:srgbClr val="AF1020"/>
      </a:buClr>
      <a:buFont typeface="Wingdings" pitchFamily="2" charset="2"/>
      <a:buChar char="•"/>
      <a:defRPr sz="1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buClr>
        <a:srgbClr val="AF1020"/>
      </a:buClr>
      <a:buFont typeface="Wingdings" pitchFamily="2" charset="2"/>
      <a:buChar char="•"/>
      <a:defRPr sz="1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buClr>
        <a:srgbClr val="AF1020"/>
      </a:buClr>
      <a:buFont typeface="Wingdings" pitchFamily="2" charset="2"/>
      <a:buChar char="•"/>
      <a:defRPr sz="1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buClr>
        <a:srgbClr val="AF1020"/>
      </a:buClr>
      <a:buFont typeface="Wingdings" pitchFamily="2" charset="2"/>
      <a:buChar char="•"/>
      <a:defRPr sz="1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FF99"/>
    <a:srgbClr val="33CC33"/>
    <a:srgbClr val="CC0000"/>
    <a:srgbClr val="009900"/>
    <a:srgbClr val="003399"/>
    <a:srgbClr val="DDDDDD"/>
    <a:srgbClr val="FFFF99"/>
    <a:srgbClr val="000066"/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344" autoAdjust="0"/>
    <p:restoredTop sz="94660"/>
  </p:normalViewPr>
  <p:slideViewPr>
    <p:cSldViewPr snapToGrid="0">
      <p:cViewPr>
        <p:scale>
          <a:sx n="66" d="100"/>
          <a:sy n="66" d="100"/>
        </p:scale>
        <p:origin x="-150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2034" y="-72"/>
      </p:cViewPr>
      <p:guideLst>
        <p:guide orient="horz" pos="3224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504512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1769381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02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E32D4A9-95C6-44D9-8DBD-7EF09742304B}" type="slidenum">
              <a:rPr lang="en-US"/>
              <a:pPr>
                <a:spcBef>
                  <a:spcPct val="0"/>
                </a:spcBef>
              </a:pPr>
              <a:t>1</a:t>
            </a:fld>
            <a:endParaRPr lang="en-US"/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ZW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738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 w="9525"/>
        </p:spPr>
        <p:txBody>
          <a:bodyPr lIns="99048" tIns="49524" rIns="99048" bIns="49524"/>
          <a:lstStyle/>
          <a:p>
            <a:endParaRPr lang="en-US" smtClean="0"/>
          </a:p>
        </p:txBody>
      </p:sp>
      <p:sp>
        <p:nvSpPr>
          <p:cNvPr id="37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1435" y="774703"/>
            <a:ext cx="4716433" cy="3823765"/>
          </a:xfrm>
          <a:prstGeom prst="rect">
            <a:avLst/>
          </a:prstGeo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42988" y="1204913"/>
            <a:ext cx="77025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762000">
              <a:spcBef>
                <a:spcPct val="50000"/>
              </a:spcBef>
              <a:buClr>
                <a:srgbClr val="EC870E"/>
              </a:buClr>
              <a:buFont typeface="Wingdings" pitchFamily="2" charset="2"/>
              <a:buNone/>
              <a:defRPr/>
            </a:pPr>
            <a:endParaRPr lang="en-US" altLang="de-DE" b="0">
              <a:latin typeface="Corbel" pitchFamily="34" charset="0"/>
            </a:endParaRP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440" y="980660"/>
            <a:ext cx="8137130" cy="936129"/>
          </a:xfrm>
        </p:spPr>
        <p:txBody>
          <a:bodyPr/>
          <a:lstStyle>
            <a:lvl1pPr>
              <a:defRPr sz="440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sym typeface="Wingdings"/>
              </a:defRPr>
            </a:lvl1pPr>
          </a:lstStyle>
          <a:p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30515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96146" y="4104910"/>
            <a:ext cx="6400800" cy="4762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442913" y="5932809"/>
            <a:ext cx="3167062" cy="57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893763">
              <a:buClr>
                <a:srgbClr val="003399"/>
              </a:buClr>
              <a:buFont typeface="Wingdings" pitchFamily="2" charset="2"/>
              <a:buNone/>
              <a:defRPr/>
            </a:pPr>
            <a:r>
              <a:rPr lang="de-DE" sz="1600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MSc</a:t>
            </a:r>
            <a:r>
              <a:rPr lang="de-DE" sz="16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Gedamu Alemu</a:t>
            </a:r>
            <a:r>
              <a:rPr lang="de-DE" sz="16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/>
            </a:r>
            <a:br>
              <a:rPr lang="de-DE" sz="1600" b="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</a:br>
            <a:r>
              <a:rPr lang="de-DE" sz="16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Computer</a:t>
            </a:r>
            <a:r>
              <a:rPr lang="de-DE" sz="1600" b="0" kern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Science and Engineering </a:t>
            </a:r>
            <a:endParaRPr lang="en-US" sz="1600" b="0" kern="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Rectangle 15"/>
          <p:cNvSpPr>
            <a:spLocks noChangeArrowheads="1"/>
          </p:cNvSpPr>
          <p:nvPr userDrawn="1"/>
        </p:nvSpPr>
        <p:spPr bwMode="auto">
          <a:xfrm>
            <a:off x="0" y="5427436"/>
            <a:ext cx="9144000" cy="714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EAEAE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>
              <a:solidFill>
                <a:srgbClr val="003399"/>
              </a:solidFill>
              <a:latin typeface="Calibri" pitchFamily="34" charset="0"/>
            </a:endParaRPr>
          </a:p>
        </p:txBody>
      </p:sp>
      <p:pic>
        <p:nvPicPr>
          <p:cNvPr id="8" name="Grafik 8" descr="ASTU logo DarkGray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5813840"/>
            <a:ext cx="43449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Inhaltsplatzhalter 15"/>
          <p:cNvSpPr>
            <a:spLocks noGrp="1"/>
          </p:cNvSpPr>
          <p:nvPr>
            <p:ph sz="quarter" idx="10" hasCustomPrompt="1"/>
          </p:nvPr>
        </p:nvSpPr>
        <p:spPr>
          <a:xfrm>
            <a:off x="539440" y="1916790"/>
            <a:ext cx="8137130" cy="1366838"/>
          </a:xfrm>
        </p:spPr>
        <p:txBody>
          <a:bodyPr/>
          <a:lstStyle>
            <a:lvl1pPr>
              <a:buClr>
                <a:srgbClr val="C00000"/>
              </a:buClr>
              <a:buSzPct val="90000"/>
              <a:buFont typeface="Wingdings" pitchFamily="2" charset="2"/>
              <a:buChar char="ð"/>
              <a:defRPr sz="3600" i="1">
                <a:latin typeface="Calibri" pitchFamily="34" charset="0"/>
              </a:defRPr>
            </a:lvl1pPr>
          </a:lstStyle>
          <a:p>
            <a:pPr lvl="0"/>
            <a:r>
              <a:rPr lang="de-DE" dirty="0" err="1" smtClean="0"/>
              <a:t>Subtitle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42988" y="1204913"/>
            <a:ext cx="77025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762000">
              <a:spcBef>
                <a:spcPct val="50000"/>
              </a:spcBef>
              <a:buClr>
                <a:srgbClr val="EC870E"/>
              </a:buClr>
              <a:buFont typeface="Wingdings" pitchFamily="2" charset="2"/>
              <a:buNone/>
              <a:defRPr/>
            </a:pPr>
            <a:endParaRPr lang="en-US" altLang="de-DE" b="0">
              <a:latin typeface="Corbel" pitchFamily="34" charset="0"/>
            </a:endParaRP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539440" y="2996940"/>
            <a:ext cx="8137130" cy="936129"/>
          </a:xfrm>
        </p:spPr>
        <p:txBody>
          <a:bodyPr/>
          <a:lstStyle>
            <a:lvl1pPr algn="ctr">
              <a:defRPr sz="40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sym typeface="Wingdings"/>
              </a:defRPr>
            </a:lvl1pPr>
          </a:lstStyle>
          <a:p>
            <a:r>
              <a:rPr lang="en-US" dirty="0" smtClean="0"/>
              <a:t>&lt;CHAPTER TITLE&gt;</a:t>
            </a:r>
            <a:endParaRPr lang="en-US" dirty="0"/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 flipH="1">
            <a:off x="0" y="4365625"/>
            <a:ext cx="9144000" cy="714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EAEAE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>
              <a:latin typeface="Calibri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420938"/>
            <a:ext cx="9144000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EAEAEA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5000"/>
              <a:buFont typeface="Wingdings 2" pitchFamily="18" charset="2"/>
              <a:buChar char="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27575" y="0"/>
            <a:ext cx="751114" cy="360363"/>
          </a:xfrm>
          <a:ln/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‹#›</a:t>
            </a:fld>
            <a:endParaRPr lang="en-US" alt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27575" y="0"/>
            <a:ext cx="751114" cy="360363"/>
          </a:xfrm>
          <a:ln/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‹#›</a:t>
            </a:fld>
            <a:endParaRPr lang="en-US" altLang="de-DE" dirty="0"/>
          </a:p>
        </p:txBody>
      </p:sp>
      <p:sp>
        <p:nvSpPr>
          <p:cNvPr id="5" name="Rechteck 4"/>
          <p:cNvSpPr/>
          <p:nvPr userDrawn="1"/>
        </p:nvSpPr>
        <p:spPr bwMode="auto">
          <a:xfrm>
            <a:off x="0" y="6128657"/>
            <a:ext cx="9144000" cy="7293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F1020"/>
              </a:buClr>
              <a:buSzTx/>
              <a:buFont typeface="Wingdings" pitchFamily="2" charset="2"/>
              <a:buChar char="•"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3400" y="1065213"/>
            <a:ext cx="3962400" cy="4956147"/>
          </a:xfrm>
        </p:spPr>
        <p:txBody>
          <a:bodyPr/>
          <a:lstStyle>
            <a:lvl1pPr>
              <a:buSzPct val="75000"/>
              <a:buFont typeface="Wingdings 2" pitchFamily="18" charset="2"/>
              <a:buChar char="¢"/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065213"/>
            <a:ext cx="3962400" cy="4956147"/>
          </a:xfrm>
        </p:spPr>
        <p:txBody>
          <a:bodyPr/>
          <a:lstStyle>
            <a:lvl1pPr>
              <a:buSzPct val="75000"/>
              <a:buFont typeface="Wingdings 2" pitchFamily="18" charset="2"/>
              <a:buChar char="¢"/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116F7-643B-40C3-B129-BA0FC782DAE1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67430" y="10526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772770"/>
            <a:ext cx="4040188" cy="4353393"/>
          </a:xfrm>
        </p:spPr>
        <p:txBody>
          <a:bodyPr/>
          <a:lstStyle>
            <a:lvl1pPr>
              <a:buSzPct val="75000"/>
              <a:buFont typeface="Wingdings 2" pitchFamily="18" charset="2"/>
              <a:buChar char="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55255" y="10526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772770"/>
            <a:ext cx="4041775" cy="4353393"/>
          </a:xfrm>
        </p:spPr>
        <p:txBody>
          <a:bodyPr/>
          <a:lstStyle>
            <a:lvl1pPr>
              <a:buSzPct val="75000"/>
              <a:buFont typeface="Wingdings 2" pitchFamily="18" charset="2"/>
              <a:buChar char="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0B901-DE36-4123-8AD0-C6E614A49107}" type="slidenum">
              <a:rPr lang="en-US" altLang="de-DE"/>
              <a:pPr>
                <a:defRPr/>
              </a:pPr>
              <a:t>‹#›</a:t>
            </a:fld>
            <a:endParaRPr lang="en-US" alt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8178800" cy="52387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AF1020"/>
              </a:buClr>
              <a:buSzTx/>
              <a:buFont typeface="Wingdings" pitchFamily="2" charset="2"/>
              <a:buChar char="•"/>
              <a:tabLst/>
            </a:pPr>
            <a:endParaRPr kumimoji="0" lang="de-DE" sz="1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ZW" sz="2400">
              <a:latin typeface="Times New Roman" panose="02020603050405020304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ZW" sz="2400">
              <a:latin typeface="Times New Roman" panose="02020603050405020304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ZW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762000" y="6391275"/>
            <a:ext cx="20574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21FBF3-960A-4045-BD1E-533CD796E9F8}" type="datetime1">
              <a:rPr lang="en-US"/>
              <a:pPr>
                <a:defRPr/>
              </a:pPr>
              <a:t>11/9/2016</a:t>
            </a:fld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F7D01BC-02A1-441F-B3FF-DE42A7B63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3808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188913"/>
            <a:ext cx="8178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012" tIns="50800" rIns="100012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dirty="0" smtClean="0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96300" y="0"/>
            <a:ext cx="6477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100012" tIns="50800" rIns="100012" bIns="5080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FontTx/>
              <a:buNone/>
              <a:defRPr sz="1600" b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F62BF67-1043-4EE7-BE90-99F7B00A8757}" type="slidenum">
              <a:rPr lang="en-US" altLang="de-DE" smtClean="0"/>
              <a:pPr>
                <a:defRPr/>
              </a:pPr>
              <a:t>‹#›</a:t>
            </a:fld>
            <a:endParaRPr lang="en-US" altLang="de-DE" dirty="0"/>
          </a:p>
        </p:txBody>
      </p:sp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1042988" y="1204913"/>
            <a:ext cx="770255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762000">
              <a:spcBef>
                <a:spcPct val="50000"/>
              </a:spcBef>
              <a:buClr>
                <a:srgbClr val="EC870E"/>
              </a:buClr>
              <a:buFont typeface="Wingdings" pitchFamily="2" charset="2"/>
              <a:buNone/>
              <a:defRPr/>
            </a:pPr>
            <a:endParaRPr lang="en-US" altLang="de-DE" b="0"/>
          </a:p>
        </p:txBody>
      </p:sp>
      <p:sp>
        <p:nvSpPr>
          <p:cNvPr id="1029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065213"/>
            <a:ext cx="8077200" cy="502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Klicken Sie, um die Formate des Vorlagentextes zu bearbeiten</a:t>
            </a:r>
          </a:p>
          <a:p>
            <a:pPr lvl="1"/>
            <a:r>
              <a:rPr lang="de-DE" altLang="de-DE" dirty="0" smtClean="0"/>
              <a:t>Zweite Ebene</a:t>
            </a:r>
          </a:p>
          <a:p>
            <a:pPr lvl="2"/>
            <a:r>
              <a:rPr lang="de-DE" altLang="de-DE" dirty="0" smtClean="0"/>
              <a:t>Dritte Ebene</a:t>
            </a:r>
          </a:p>
          <a:p>
            <a:pPr lvl="3"/>
            <a:r>
              <a:rPr lang="de-DE" altLang="de-DE" dirty="0" smtClean="0"/>
              <a:t>Vierte Ebene</a:t>
            </a:r>
          </a:p>
          <a:p>
            <a:pPr lvl="4"/>
            <a:r>
              <a:rPr lang="de-DE" altLang="de-DE" dirty="0" smtClean="0"/>
              <a:t>Fünfte Ebene</a:t>
            </a:r>
          </a:p>
        </p:txBody>
      </p:sp>
      <p:sp>
        <p:nvSpPr>
          <p:cNvPr id="1055" name="Rectangle 31"/>
          <p:cNvSpPr>
            <a:spLocks noChangeArrowheads="1"/>
          </p:cNvSpPr>
          <p:nvPr userDrawn="1"/>
        </p:nvSpPr>
        <p:spPr bwMode="auto">
          <a:xfrm>
            <a:off x="0" y="836613"/>
            <a:ext cx="9144000" cy="71437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EAEAE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de-DE"/>
          </a:p>
        </p:txBody>
      </p:sp>
      <p:pic>
        <p:nvPicPr>
          <p:cNvPr id="1031" name="Grafik 7" descr="ASTU logo DarkGray.png"/>
          <p:cNvPicPr>
            <a:picLocks noChangeAspect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950" y="6308725"/>
            <a:ext cx="3024188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 userDrawn="1"/>
        </p:nvSpPr>
        <p:spPr>
          <a:xfrm>
            <a:off x="4716020" y="6332640"/>
            <a:ext cx="4248593" cy="4521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1" indent="0" algn="r" defTabSz="914400" rtl="0" eaLnBrk="0" fontAlgn="base" latinLnBrk="0" hangingPunct="0">
              <a:lnSpc>
                <a:spcPts val="1200"/>
              </a:lnSpc>
              <a:spcBef>
                <a:spcPct val="20000"/>
              </a:spcBef>
              <a:spcAft>
                <a:spcPct val="0"/>
              </a:spcAft>
              <a:buClr>
                <a:srgbClr val="AF1020"/>
              </a:buClr>
              <a:buSzTx/>
              <a:buFont typeface="Wingdings" pitchFamily="2" charset="2"/>
              <a:buNone/>
              <a:tabLst/>
              <a:defRPr/>
            </a:pPr>
            <a:r>
              <a:rPr lang="de-DE" sz="13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School </a:t>
            </a:r>
            <a:r>
              <a:rPr lang="de-DE" sz="1300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of</a:t>
            </a:r>
            <a:r>
              <a:rPr lang="de-DE" sz="13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de-DE" sz="1300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Electrical</a:t>
            </a:r>
            <a:r>
              <a:rPr lang="de-DE" sz="13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Engineering</a:t>
            </a:r>
            <a:r>
              <a:rPr lang="de-DE" sz="1300" b="0" kern="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de-DE" sz="1300" b="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and</a:t>
            </a:r>
            <a:r>
              <a:rPr lang="de-DE" sz="1300" b="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Computer Science</a:t>
            </a:r>
            <a:endParaRPr lang="de-DE" sz="1300" b="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0" lvl="1" algn="r">
              <a:lnSpc>
                <a:spcPts val="1200"/>
              </a:lnSpc>
              <a:buFont typeface="Wingdings" pitchFamily="2" charset="2"/>
              <a:buNone/>
              <a:defRPr/>
            </a:pPr>
            <a:r>
              <a:rPr lang="de-DE" sz="13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MSc</a:t>
            </a:r>
            <a:r>
              <a:rPr lang="de-DE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 </a:t>
            </a:r>
            <a:r>
              <a:rPr lang="de-DE" sz="13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Gedamu</a:t>
            </a:r>
            <a:r>
              <a:rPr lang="de-DE" sz="13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de-DE" sz="1300" b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Alemu</a:t>
            </a:r>
            <a:endParaRPr lang="de-DE" sz="1300" b="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10" name="Rectangle 31"/>
          <p:cNvSpPr>
            <a:spLocks noChangeArrowheads="1"/>
          </p:cNvSpPr>
          <p:nvPr userDrawn="1"/>
        </p:nvSpPr>
        <p:spPr bwMode="auto">
          <a:xfrm rot="10800000">
            <a:off x="0" y="6165850"/>
            <a:ext cx="9144000" cy="71438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rgbClr val="EAEAEA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6" r:id="rId2"/>
    <p:sldLayoutId id="2147483793" r:id="rId3"/>
    <p:sldLayoutId id="2147483805" r:id="rId4"/>
    <p:sldLayoutId id="2147483795" r:id="rId5"/>
    <p:sldLayoutId id="2147483796" r:id="rId6"/>
    <p:sldLayoutId id="2147483804" r:id="rId7"/>
    <p:sldLayoutId id="2147483807" r:id="rId8"/>
  </p:sldLayoutIdLst>
  <p:hf hdr="0" ftr="0" dt="0"/>
  <p:txStyles>
    <p:titleStyle>
      <a:lvl1pPr algn="l" defTabSz="8937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>
              <a:lumMod val="85000"/>
              <a:lumOff val="15000"/>
            </a:schemeClr>
          </a:solidFill>
          <a:latin typeface="Corbel" pitchFamily="34" charset="0"/>
          <a:ea typeface="+mj-ea"/>
          <a:cs typeface="+mj-cs"/>
        </a:defRPr>
      </a:lvl1pPr>
      <a:lvl2pPr algn="l" defTabSz="8937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2pPr>
      <a:lvl3pPr algn="l" defTabSz="8937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3pPr>
      <a:lvl4pPr algn="l" defTabSz="8937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4pPr>
      <a:lvl5pPr algn="l" defTabSz="8937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5pPr>
      <a:lvl6pPr marL="457200" algn="l" defTabSz="8937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6pPr>
      <a:lvl7pPr marL="914400" algn="l" defTabSz="8937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7pPr>
      <a:lvl8pPr marL="1371600" algn="l" defTabSz="8937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8pPr>
      <a:lvl9pPr marL="1828800" algn="l" defTabSz="8937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99"/>
          </a:solidFill>
          <a:latin typeface="Arial" charset="0"/>
        </a:defRPr>
      </a:lvl9pPr>
    </p:titleStyle>
    <p:bodyStyle>
      <a:lvl1pPr marL="371475" indent="-371475" algn="l" defTabSz="893763" rtl="0" eaLnBrk="0" fontAlgn="base" hangingPunct="0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Font typeface="Wingdings" pitchFamily="2" charset="2"/>
        <a:buChar char="l"/>
        <a:defRPr sz="2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52475" indent="-379413" algn="l" defTabSz="893763" rtl="0" eaLnBrk="0" fontAlgn="base" hangingPunct="0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SzPct val="80000"/>
        <a:buFont typeface="Wingdings" pitchFamily="2" charset="2"/>
        <a:buChar char="m"/>
        <a:defRPr sz="2200">
          <a:solidFill>
            <a:schemeClr val="tx1"/>
          </a:solidFill>
          <a:latin typeface="Calibri" pitchFamily="34" charset="0"/>
        </a:defRPr>
      </a:lvl2pPr>
      <a:lvl3pPr marL="1041400" indent="-287338" algn="l" defTabSz="893763" rtl="0" eaLnBrk="0" fontAlgn="base" hangingPunct="0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SzPct val="80000"/>
        <a:buFont typeface="Arial" charset="0"/>
        <a:buChar char="─"/>
        <a:defRPr sz="2200">
          <a:solidFill>
            <a:schemeClr val="tx1"/>
          </a:solidFill>
          <a:latin typeface="Calibri" pitchFamily="34" charset="0"/>
        </a:defRPr>
      </a:lvl3pPr>
      <a:lvl4pPr marL="1330325" indent="-287338" algn="l" defTabSz="893763" rtl="0" eaLnBrk="0" fontAlgn="base" hangingPunct="0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SzPct val="80000"/>
        <a:buFont typeface="Arial" charset="0"/>
        <a:buChar char="─"/>
        <a:defRPr sz="2200">
          <a:solidFill>
            <a:schemeClr val="tx1"/>
          </a:solidFill>
          <a:latin typeface="Calibri" pitchFamily="34" charset="0"/>
        </a:defRPr>
      </a:lvl4pPr>
      <a:lvl5pPr marL="1793875" indent="-273050" algn="l" defTabSz="893763" rtl="0" eaLnBrk="0" fontAlgn="base" hangingPunct="0">
        <a:spcBef>
          <a:spcPct val="20000"/>
        </a:spcBef>
        <a:spcAft>
          <a:spcPct val="0"/>
        </a:spcAft>
        <a:buClr>
          <a:schemeClr val="tx1">
            <a:lumMod val="75000"/>
            <a:lumOff val="25000"/>
          </a:schemeClr>
        </a:buClr>
        <a:buSzPct val="80000"/>
        <a:buFont typeface="Arial" charset="0"/>
        <a:buChar char="─"/>
        <a:defRPr sz="2200">
          <a:solidFill>
            <a:schemeClr val="tx1"/>
          </a:solidFill>
          <a:latin typeface="Calibri" pitchFamily="34" charset="0"/>
        </a:defRPr>
      </a:lvl5pPr>
      <a:lvl6pPr marL="2251075" indent="-273050" algn="l" defTabSz="893763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Arial" charset="0"/>
        <a:buChar char="─"/>
        <a:defRPr sz="2200">
          <a:solidFill>
            <a:schemeClr val="tx1"/>
          </a:solidFill>
          <a:latin typeface="+mn-lt"/>
        </a:defRPr>
      </a:lvl6pPr>
      <a:lvl7pPr marL="2708275" indent="-273050" algn="l" defTabSz="893763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Arial" charset="0"/>
        <a:buChar char="─"/>
        <a:defRPr sz="2200">
          <a:solidFill>
            <a:schemeClr val="tx1"/>
          </a:solidFill>
          <a:latin typeface="+mn-lt"/>
        </a:defRPr>
      </a:lvl7pPr>
      <a:lvl8pPr marL="3165475" indent="-273050" algn="l" defTabSz="893763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Arial" charset="0"/>
        <a:buChar char="─"/>
        <a:defRPr sz="2200">
          <a:solidFill>
            <a:schemeClr val="tx1"/>
          </a:solidFill>
          <a:latin typeface="+mn-lt"/>
        </a:defRPr>
      </a:lvl8pPr>
      <a:lvl9pPr marL="3622675" indent="-273050" algn="l" defTabSz="893763" rtl="0" eaLnBrk="0" fontAlgn="base" hangingPunct="0">
        <a:spcBef>
          <a:spcPct val="20000"/>
        </a:spcBef>
        <a:spcAft>
          <a:spcPct val="0"/>
        </a:spcAft>
        <a:buClr>
          <a:srgbClr val="003399"/>
        </a:buClr>
        <a:buSzPct val="80000"/>
        <a:buFont typeface="Arial" charset="0"/>
        <a:buChar char="─"/>
        <a:defRPr sz="2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8364" y="559558"/>
            <a:ext cx="8488908" cy="2564642"/>
          </a:xfrm>
          <a:ln>
            <a:solidFill>
              <a:srgbClr val="33049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ts val="1200"/>
              </a:spcBef>
            </a:pPr>
            <a:r>
              <a:rPr lang="en-US" sz="2800" dirty="0" smtClean="0">
                <a:latin typeface="Arial" panose="020B0604020202020204" pitchFamily="34" charset="0"/>
              </a:rPr>
              <a:t>Chapter two</a:t>
            </a:r>
            <a:br>
              <a:rPr lang="en-US" sz="2800" dirty="0" smtClean="0">
                <a:latin typeface="Arial" panose="020B0604020202020204" pitchFamily="34" charset="0"/>
              </a:rPr>
            </a:br>
            <a:r>
              <a:rPr lang="en-US" sz="2800" dirty="0" smtClean="0">
                <a:latin typeface="Arial" panose="020B0604020202020204" pitchFamily="34" charset="0"/>
              </a:rPr>
              <a:t>simple </a:t>
            </a:r>
            <a:r>
              <a:rPr lang="en-US" sz="2800" dirty="0" smtClean="0">
                <a:solidFill>
                  <a:srgbClr val="33CC33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/>
              <a:t>Searching and Sorting</a:t>
            </a:r>
            <a:endParaRPr lang="en-US" sz="3600" b="1" i="0" dirty="0" smtClean="0">
              <a:solidFill>
                <a:srgbClr val="33CC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</a:p>
          <a:p>
            <a:pPr eaLnBrk="1" hangingPunct="1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Gedamu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Alemu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alemugedamu@yahoo.com</a:t>
            </a:r>
          </a:p>
          <a:p>
            <a:r>
              <a:rPr lang="en-US" sz="2000" b="1" i="1" dirty="0" smtClean="0"/>
              <a:t>Computer Vision and Image Processing SIG</a:t>
            </a:r>
            <a:endParaRPr lang="en-US" sz="2000" b="1" i="1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09" y="3082119"/>
            <a:ext cx="2209800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2" descr="ASTU Logo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475" y="2557463"/>
            <a:ext cx="2041525" cy="2019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69097547"/>
      </p:ext>
    </p:extLst>
  </p:cSld>
  <p:clrMapOvr>
    <a:masterClrMapping/>
  </p:clrMapOvr>
  <p:transition advTm="243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Binary Search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114800"/>
          </a:xfrm>
          <a:noFill/>
        </p:spPr>
        <p:txBody>
          <a:bodyPr/>
          <a:lstStyle/>
          <a:p>
            <a:r>
              <a:rPr lang="en-US" smtClean="0"/>
              <a:t>If we have an ordered list and we know how many things are in the list (i.e., number of records in a file), we can use a different strategy.</a:t>
            </a:r>
          </a:p>
          <a:p>
            <a:r>
              <a:rPr lang="en-US" smtClean="0"/>
              <a:t>The </a:t>
            </a:r>
            <a:r>
              <a:rPr lang="en-US" b="1" smtClean="0"/>
              <a:t>binary search</a:t>
            </a:r>
            <a:r>
              <a:rPr lang="en-US" smtClean="0"/>
              <a:t> gets its name because the algorithm continually divides the list into two parts.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How a Binary Search Works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38600" y="2133600"/>
            <a:ext cx="4800600" cy="4114800"/>
          </a:xfrm>
          <a:noFill/>
        </p:spPr>
        <p:txBody>
          <a:bodyPr/>
          <a:lstStyle/>
          <a:p>
            <a:pPr>
              <a:buFont typeface="Monotype Sorts" pitchFamily="2" charset="2"/>
              <a:buChar char=" "/>
            </a:pPr>
            <a:r>
              <a:rPr lang="en-US" smtClean="0"/>
              <a:t>Always look at the center value.  Each time you get to discard half of the remaining list.</a:t>
            </a:r>
          </a:p>
          <a:p>
            <a:pPr>
              <a:buFont typeface="Monotype Sorts" pitchFamily="2" charset="2"/>
              <a:buChar char=" "/>
            </a:pPr>
            <a:r>
              <a:rPr lang="en-US" smtClean="0"/>
              <a:t> 					Is this fast ?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33400" y="1295400"/>
            <a:ext cx="368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914400" y="1295400"/>
            <a:ext cx="368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295400" y="1295400"/>
            <a:ext cx="368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1676400" y="1295400"/>
            <a:ext cx="368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057400" y="1295400"/>
            <a:ext cx="3683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438400" y="1295400"/>
            <a:ext cx="368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819400" y="1295400"/>
            <a:ext cx="368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3200400" y="1295400"/>
            <a:ext cx="368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3581400" y="1295400"/>
            <a:ext cx="368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-5400000">
            <a:off x="2324100" y="209550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533400" y="2743200"/>
            <a:ext cx="368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3" name="Rectangle 15"/>
          <p:cNvSpPr>
            <a:spLocks noChangeArrowheads="1"/>
          </p:cNvSpPr>
          <p:nvPr/>
        </p:nvSpPr>
        <p:spPr bwMode="auto">
          <a:xfrm>
            <a:off x="914400" y="2743200"/>
            <a:ext cx="368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4" name="Rectangle 16"/>
          <p:cNvSpPr>
            <a:spLocks noChangeArrowheads="1"/>
          </p:cNvSpPr>
          <p:nvPr/>
        </p:nvSpPr>
        <p:spPr bwMode="auto">
          <a:xfrm>
            <a:off x="1295400" y="2743200"/>
            <a:ext cx="368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5" name="Rectangle 17"/>
          <p:cNvSpPr>
            <a:spLocks noChangeArrowheads="1"/>
          </p:cNvSpPr>
          <p:nvPr/>
        </p:nvSpPr>
        <p:spPr bwMode="auto">
          <a:xfrm>
            <a:off x="1676400" y="2743200"/>
            <a:ext cx="368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6" name="Rectangle 18"/>
          <p:cNvSpPr>
            <a:spLocks noChangeArrowheads="1"/>
          </p:cNvSpPr>
          <p:nvPr/>
        </p:nvSpPr>
        <p:spPr bwMode="auto">
          <a:xfrm>
            <a:off x="3962400" y="1295400"/>
            <a:ext cx="368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7" name="Rectangle 19"/>
          <p:cNvSpPr>
            <a:spLocks noChangeArrowheads="1"/>
          </p:cNvSpPr>
          <p:nvPr/>
        </p:nvSpPr>
        <p:spPr bwMode="auto">
          <a:xfrm>
            <a:off x="4343400" y="1295400"/>
            <a:ext cx="368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Rectangle 20"/>
          <p:cNvSpPr>
            <a:spLocks noChangeArrowheads="1"/>
          </p:cNvSpPr>
          <p:nvPr/>
        </p:nvSpPr>
        <p:spPr bwMode="auto">
          <a:xfrm>
            <a:off x="2057400" y="2743200"/>
            <a:ext cx="3683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 rot="-5400000">
            <a:off x="1181100" y="354330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 rot="-5400000">
            <a:off x="1562100" y="4914900"/>
            <a:ext cx="596900" cy="215900"/>
          </a:xfrm>
          <a:prstGeom prst="rightArrow">
            <a:avLst>
              <a:gd name="adj1" fmla="val 50000"/>
              <a:gd name="adj2" fmla="val 13824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Rectangle 23"/>
          <p:cNvSpPr>
            <a:spLocks noChangeArrowheads="1"/>
          </p:cNvSpPr>
          <p:nvPr/>
        </p:nvSpPr>
        <p:spPr bwMode="auto">
          <a:xfrm>
            <a:off x="1676400" y="4114800"/>
            <a:ext cx="368300" cy="596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Rectangle 24"/>
          <p:cNvSpPr>
            <a:spLocks noChangeArrowheads="1"/>
          </p:cNvSpPr>
          <p:nvPr/>
        </p:nvSpPr>
        <p:spPr bwMode="auto">
          <a:xfrm>
            <a:off x="2057400" y="4114800"/>
            <a:ext cx="3683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Rectangle 25"/>
          <p:cNvSpPr>
            <a:spLocks noChangeArrowheads="1"/>
          </p:cNvSpPr>
          <p:nvPr/>
        </p:nvSpPr>
        <p:spPr bwMode="auto">
          <a:xfrm>
            <a:off x="2057400" y="5562600"/>
            <a:ext cx="3683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How Fast is a Binary Search?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4114800"/>
          </a:xfrm>
          <a:noFill/>
        </p:spPr>
        <p:txBody>
          <a:bodyPr/>
          <a:lstStyle/>
          <a:p>
            <a:r>
              <a:rPr lang="en-US" smtClean="0"/>
              <a:t>Worst case: 11 items in the list took 4 tries</a:t>
            </a:r>
          </a:p>
          <a:p>
            <a:r>
              <a:rPr lang="en-US" smtClean="0"/>
              <a:t>How about the worst case for a list with 32 items ?</a:t>
            </a:r>
          </a:p>
          <a:p>
            <a:pPr lvl="1"/>
            <a:r>
              <a:rPr lang="en-US" smtClean="0"/>
              <a:t>1st try - list has 16 items</a:t>
            </a:r>
          </a:p>
          <a:p>
            <a:pPr lvl="1"/>
            <a:r>
              <a:rPr lang="en-US" smtClean="0"/>
              <a:t>2nd try - list has 8 items</a:t>
            </a:r>
          </a:p>
          <a:p>
            <a:pPr lvl="1"/>
            <a:r>
              <a:rPr lang="en-US" smtClean="0"/>
              <a:t>3rd try - list has 4 items</a:t>
            </a:r>
          </a:p>
          <a:p>
            <a:pPr lvl="1"/>
            <a:r>
              <a:rPr lang="en-US" smtClean="0"/>
              <a:t>4th try - list has 2 items</a:t>
            </a:r>
          </a:p>
          <a:p>
            <a:pPr lvl="1"/>
            <a:r>
              <a:rPr lang="en-US" smtClean="0"/>
              <a:t>5th try - list has 1 item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How Fast is a Binary Search? (con’t)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3810000" cy="4114800"/>
          </a:xfrm>
          <a:noFill/>
        </p:spPr>
        <p:txBody>
          <a:bodyPr/>
          <a:lstStyle/>
          <a:p>
            <a:pPr>
              <a:buFont typeface="Monotype Sorts" pitchFamily="2" charset="2"/>
              <a:buChar char=" "/>
            </a:pPr>
            <a:r>
              <a:rPr lang="en-US" u="sng" smtClean="0"/>
              <a:t>List has 250 items</a:t>
            </a:r>
            <a:endParaRPr lang="en-US" smtClean="0"/>
          </a:p>
          <a:p>
            <a:pPr>
              <a:buFont typeface="Monotype Sorts" pitchFamily="2" charset="2"/>
              <a:buChar char=" "/>
            </a:pPr>
            <a:endParaRPr lang="en-US" sz="1000" smtClean="0"/>
          </a:p>
          <a:p>
            <a:pPr>
              <a:buFont typeface="Monotype Sorts" pitchFamily="2" charset="2"/>
              <a:buChar char=" "/>
            </a:pPr>
            <a:r>
              <a:rPr lang="en-US" smtClean="0"/>
              <a:t>1st try - 125 items</a:t>
            </a:r>
          </a:p>
          <a:p>
            <a:pPr>
              <a:buFont typeface="Monotype Sorts" pitchFamily="2" charset="2"/>
              <a:buChar char=" "/>
            </a:pPr>
            <a:r>
              <a:rPr lang="en-US" smtClean="0"/>
              <a:t>2nd try - 63 items</a:t>
            </a:r>
          </a:p>
          <a:p>
            <a:pPr>
              <a:buFont typeface="Monotype Sorts" pitchFamily="2" charset="2"/>
              <a:buChar char=" "/>
            </a:pPr>
            <a:r>
              <a:rPr lang="en-US" smtClean="0"/>
              <a:t>3rd try - 32 items</a:t>
            </a:r>
          </a:p>
          <a:p>
            <a:pPr>
              <a:buFont typeface="Monotype Sorts" pitchFamily="2" charset="2"/>
              <a:buChar char=" "/>
            </a:pPr>
            <a:r>
              <a:rPr lang="en-US" smtClean="0"/>
              <a:t>4th try - 16 items</a:t>
            </a:r>
          </a:p>
          <a:p>
            <a:pPr>
              <a:buFont typeface="Monotype Sorts" pitchFamily="2" charset="2"/>
              <a:buChar char=" "/>
            </a:pPr>
            <a:r>
              <a:rPr lang="en-US" smtClean="0"/>
              <a:t>5th try - 8 items</a:t>
            </a:r>
          </a:p>
          <a:p>
            <a:pPr>
              <a:buFont typeface="Monotype Sorts" pitchFamily="2" charset="2"/>
              <a:buChar char=" "/>
            </a:pPr>
            <a:r>
              <a:rPr lang="en-US" smtClean="0"/>
              <a:t>6th try - 4 items</a:t>
            </a:r>
          </a:p>
          <a:p>
            <a:pPr>
              <a:buFont typeface="Monotype Sorts" pitchFamily="2" charset="2"/>
              <a:buChar char=" "/>
            </a:pPr>
            <a:r>
              <a:rPr lang="en-US" smtClean="0"/>
              <a:t>7th try - 2 items</a:t>
            </a:r>
          </a:p>
          <a:p>
            <a:pPr>
              <a:buFont typeface="Monotype Sorts" pitchFamily="2" charset="2"/>
              <a:buChar char=" "/>
            </a:pPr>
            <a:r>
              <a:rPr lang="en-US" smtClean="0"/>
              <a:t>8th try - 1 item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219200"/>
            <a:ext cx="3810000" cy="4114800"/>
          </a:xfrm>
          <a:noFill/>
        </p:spPr>
        <p:txBody>
          <a:bodyPr/>
          <a:lstStyle/>
          <a:p>
            <a:pPr>
              <a:buFont typeface="Monotype Sorts" pitchFamily="2" charset="2"/>
              <a:buChar char=" "/>
            </a:pPr>
            <a:r>
              <a:rPr lang="en-US" u="sng" smtClean="0"/>
              <a:t>List has 512 items</a:t>
            </a:r>
            <a:endParaRPr lang="en-US" smtClean="0"/>
          </a:p>
          <a:p>
            <a:pPr>
              <a:buFont typeface="Monotype Sorts" pitchFamily="2" charset="2"/>
              <a:buChar char=" "/>
            </a:pPr>
            <a:endParaRPr lang="en-US" sz="1000" smtClean="0"/>
          </a:p>
          <a:p>
            <a:pPr>
              <a:buFont typeface="Monotype Sorts" pitchFamily="2" charset="2"/>
              <a:buChar char=" "/>
            </a:pPr>
            <a:r>
              <a:rPr lang="en-US" smtClean="0"/>
              <a:t>1st try - 256 items</a:t>
            </a:r>
          </a:p>
          <a:p>
            <a:pPr>
              <a:buFont typeface="Monotype Sorts" pitchFamily="2" charset="2"/>
              <a:buChar char=" "/>
            </a:pPr>
            <a:r>
              <a:rPr lang="en-US" smtClean="0"/>
              <a:t>2nd try - 128 items</a:t>
            </a:r>
          </a:p>
          <a:p>
            <a:pPr>
              <a:buFont typeface="Monotype Sorts" pitchFamily="2" charset="2"/>
              <a:buChar char=" "/>
            </a:pPr>
            <a:r>
              <a:rPr lang="en-US" smtClean="0"/>
              <a:t>3rd try - 64 items</a:t>
            </a:r>
          </a:p>
          <a:p>
            <a:pPr>
              <a:buFont typeface="Monotype Sorts" pitchFamily="2" charset="2"/>
              <a:buChar char=" "/>
            </a:pPr>
            <a:r>
              <a:rPr lang="en-US" smtClean="0"/>
              <a:t>4th try - 32 items</a:t>
            </a:r>
          </a:p>
          <a:p>
            <a:pPr>
              <a:buFont typeface="Monotype Sorts" pitchFamily="2" charset="2"/>
              <a:buChar char=" "/>
            </a:pPr>
            <a:r>
              <a:rPr lang="en-US" smtClean="0"/>
              <a:t>5th try - 16 items</a:t>
            </a:r>
          </a:p>
          <a:p>
            <a:pPr>
              <a:buFont typeface="Monotype Sorts" pitchFamily="2" charset="2"/>
              <a:buChar char=" "/>
            </a:pPr>
            <a:r>
              <a:rPr lang="en-US" smtClean="0"/>
              <a:t>6th try - 8 items</a:t>
            </a:r>
          </a:p>
          <a:p>
            <a:pPr>
              <a:buFont typeface="Monotype Sorts" pitchFamily="2" charset="2"/>
              <a:buChar char=" "/>
            </a:pPr>
            <a:r>
              <a:rPr lang="en-US" smtClean="0"/>
              <a:t>7th try - 4 items</a:t>
            </a:r>
          </a:p>
          <a:p>
            <a:pPr>
              <a:buFont typeface="Monotype Sorts" pitchFamily="2" charset="2"/>
              <a:buChar char=" "/>
            </a:pPr>
            <a:r>
              <a:rPr lang="en-US" smtClean="0"/>
              <a:t>8th try - 2 items</a:t>
            </a:r>
          </a:p>
          <a:p>
            <a:pPr>
              <a:buFont typeface="Monotype Sorts" pitchFamily="2" charset="2"/>
              <a:buChar char=" "/>
            </a:pPr>
            <a:r>
              <a:rPr lang="en-US" smtClean="0"/>
              <a:t>9th try - 1 item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What’s the Pattern?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924800" cy="4648200"/>
          </a:xfrm>
          <a:noFill/>
        </p:spPr>
        <p:txBody>
          <a:bodyPr/>
          <a:lstStyle/>
          <a:p>
            <a:r>
              <a:rPr lang="en-US" smtClean="0"/>
              <a:t>List of 11 took 4 tries</a:t>
            </a:r>
          </a:p>
          <a:p>
            <a:r>
              <a:rPr lang="en-US" smtClean="0"/>
              <a:t>List of 32 took 5 tries</a:t>
            </a:r>
          </a:p>
          <a:p>
            <a:r>
              <a:rPr lang="en-US" smtClean="0"/>
              <a:t>List of 250 took 8 tries</a:t>
            </a:r>
          </a:p>
          <a:p>
            <a:r>
              <a:rPr lang="en-US" smtClean="0"/>
              <a:t>List of 512 took 9 tries</a:t>
            </a:r>
          </a:p>
          <a:p>
            <a:pPr>
              <a:buFont typeface="Monotype Sorts" pitchFamily="2" charset="2"/>
              <a:buChar char=" "/>
            </a:pPr>
            <a:endParaRPr lang="en-US" smtClean="0"/>
          </a:p>
          <a:p>
            <a:r>
              <a:rPr lang="en-US" smtClean="0"/>
              <a:t>32 = 2</a:t>
            </a:r>
            <a:r>
              <a:rPr lang="en-US" baseline="30000" smtClean="0"/>
              <a:t>5</a:t>
            </a:r>
            <a:r>
              <a:rPr lang="en-US" smtClean="0"/>
              <a:t> and 512 = 2</a:t>
            </a:r>
            <a:r>
              <a:rPr lang="en-US" baseline="30000" smtClean="0"/>
              <a:t>9</a:t>
            </a:r>
            <a:endParaRPr lang="en-US" smtClean="0"/>
          </a:p>
          <a:p>
            <a:r>
              <a:rPr lang="en-US" smtClean="0"/>
              <a:t>8 &lt; 11 &lt; 16        2</a:t>
            </a:r>
            <a:r>
              <a:rPr lang="en-US" baseline="30000" smtClean="0"/>
              <a:t>3</a:t>
            </a:r>
            <a:r>
              <a:rPr lang="en-US" smtClean="0"/>
              <a:t> &lt; 11 &lt; 2</a:t>
            </a:r>
            <a:r>
              <a:rPr lang="en-US" baseline="30000" smtClean="0"/>
              <a:t>4</a:t>
            </a:r>
            <a:endParaRPr lang="en-US" smtClean="0"/>
          </a:p>
          <a:p>
            <a:r>
              <a:rPr lang="en-US" smtClean="0"/>
              <a:t>128 &lt; 250 &lt; 256       2</a:t>
            </a:r>
            <a:r>
              <a:rPr lang="en-US" baseline="30000" smtClean="0"/>
              <a:t>7</a:t>
            </a:r>
            <a:r>
              <a:rPr lang="en-US" smtClean="0"/>
              <a:t> &lt; 250 &lt; 2</a:t>
            </a:r>
            <a:r>
              <a:rPr lang="en-US" baseline="30000" smtClean="0"/>
              <a:t>8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 Very Fast Algorithm!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05800" cy="4419600"/>
          </a:xfrm>
          <a:noFill/>
        </p:spPr>
        <p:txBody>
          <a:bodyPr/>
          <a:lstStyle/>
          <a:p>
            <a:r>
              <a:rPr lang="en-US" smtClean="0"/>
              <a:t>How long (worst case) will it take to find an item in a list 30,000 items long?</a:t>
            </a:r>
          </a:p>
          <a:p>
            <a:pPr>
              <a:buFontTx/>
              <a:buNone/>
            </a:pPr>
            <a:endParaRPr lang="en-US" sz="1000" smtClean="0"/>
          </a:p>
          <a:p>
            <a:pPr lvl="1">
              <a:buFontTx/>
              <a:buChar char=" "/>
            </a:pPr>
            <a:r>
              <a:rPr lang="en-US" smtClean="0"/>
              <a:t>2</a:t>
            </a:r>
            <a:r>
              <a:rPr lang="en-US" baseline="30000" smtClean="0"/>
              <a:t>10</a:t>
            </a:r>
            <a:r>
              <a:rPr lang="en-US" smtClean="0"/>
              <a:t> = 1024			2</a:t>
            </a:r>
            <a:r>
              <a:rPr lang="en-US" baseline="30000" smtClean="0"/>
              <a:t>13</a:t>
            </a:r>
            <a:r>
              <a:rPr lang="en-US" smtClean="0"/>
              <a:t> = 8192</a:t>
            </a:r>
          </a:p>
          <a:p>
            <a:pPr lvl="1">
              <a:buFontTx/>
              <a:buChar char=" "/>
            </a:pPr>
            <a:r>
              <a:rPr lang="en-US" smtClean="0"/>
              <a:t>2</a:t>
            </a:r>
            <a:r>
              <a:rPr lang="en-US" baseline="30000" smtClean="0"/>
              <a:t>11</a:t>
            </a:r>
            <a:r>
              <a:rPr lang="en-US" smtClean="0"/>
              <a:t> = 2048			2</a:t>
            </a:r>
            <a:r>
              <a:rPr lang="en-US" baseline="30000" smtClean="0"/>
              <a:t>14</a:t>
            </a:r>
            <a:r>
              <a:rPr lang="en-US" smtClean="0"/>
              <a:t> = 16384</a:t>
            </a:r>
          </a:p>
          <a:p>
            <a:pPr lvl="1">
              <a:buFontTx/>
              <a:buChar char=" "/>
            </a:pPr>
            <a:r>
              <a:rPr lang="en-US" smtClean="0"/>
              <a:t>2</a:t>
            </a:r>
            <a:r>
              <a:rPr lang="en-US" baseline="30000" smtClean="0"/>
              <a:t>12</a:t>
            </a:r>
            <a:r>
              <a:rPr lang="en-US" smtClean="0"/>
              <a:t> = 4096			2</a:t>
            </a:r>
            <a:r>
              <a:rPr lang="en-US" baseline="30000" smtClean="0"/>
              <a:t>15</a:t>
            </a:r>
            <a:r>
              <a:rPr lang="en-US" smtClean="0"/>
              <a:t> = 32768</a:t>
            </a:r>
          </a:p>
          <a:p>
            <a:pPr lvl="1">
              <a:buFontTx/>
              <a:buChar char=" "/>
            </a:pPr>
            <a:endParaRPr lang="en-US" smtClean="0"/>
          </a:p>
          <a:p>
            <a:r>
              <a:rPr lang="en-US" smtClean="0"/>
              <a:t>So, it will take only 15 tries!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Lg n  Efficiency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4114800"/>
          </a:xfrm>
          <a:noFill/>
        </p:spPr>
        <p:txBody>
          <a:bodyPr/>
          <a:lstStyle/>
          <a:p>
            <a:r>
              <a:rPr lang="en-US" smtClean="0"/>
              <a:t>We say that the binary search algorithm runs in  </a:t>
            </a:r>
            <a:r>
              <a:rPr lang="en-US" b="1" smtClean="0"/>
              <a:t>log</a:t>
            </a:r>
            <a:r>
              <a:rPr lang="en-US" b="1" baseline="-25000" smtClean="0"/>
              <a:t>2</a:t>
            </a:r>
            <a:r>
              <a:rPr lang="en-US" b="1" smtClean="0"/>
              <a:t> n  time</a:t>
            </a:r>
            <a:r>
              <a:rPr lang="en-US" smtClean="0"/>
              <a:t>.  (Also written as </a:t>
            </a:r>
            <a:r>
              <a:rPr lang="en-US" b="1" smtClean="0"/>
              <a:t>lg n</a:t>
            </a:r>
            <a:r>
              <a:rPr lang="en-US" smtClean="0"/>
              <a:t>)</a:t>
            </a:r>
          </a:p>
          <a:p>
            <a:r>
              <a:rPr lang="en-US" smtClean="0"/>
              <a:t>Lg n means the log to the base 2 of some value of n.</a:t>
            </a:r>
          </a:p>
          <a:p>
            <a:r>
              <a:rPr lang="en-US" smtClean="0"/>
              <a:t>8 = 2</a:t>
            </a:r>
            <a:r>
              <a:rPr lang="en-US" baseline="30000" smtClean="0"/>
              <a:t>3</a:t>
            </a:r>
            <a:r>
              <a:rPr lang="en-US" smtClean="0"/>
              <a:t>    lg 8 = 3	16 = 2</a:t>
            </a:r>
            <a:r>
              <a:rPr lang="en-US" baseline="30000" smtClean="0"/>
              <a:t>4</a:t>
            </a:r>
            <a:r>
              <a:rPr lang="en-US" smtClean="0"/>
              <a:t>    lg 16 = 4</a:t>
            </a:r>
          </a:p>
          <a:p>
            <a:r>
              <a:rPr lang="en-US" u="sng" smtClean="0"/>
              <a:t>There are no algorithms that run faster than lg n time</a:t>
            </a:r>
            <a:r>
              <a:rPr lang="en-US" smtClean="0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Sorting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So, the binary search is a very fast search algorithm.</a:t>
            </a:r>
          </a:p>
          <a:p>
            <a:r>
              <a:rPr lang="en-US" smtClean="0"/>
              <a:t>But, the list has to be sorted before we can search it with binary search.</a:t>
            </a:r>
          </a:p>
          <a:p>
            <a:r>
              <a:rPr lang="en-US" smtClean="0"/>
              <a:t>To be really efficient, we also need a fast sort algorithm.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Common Sort Algorithms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829" y="963118"/>
            <a:ext cx="8610600" cy="5105400"/>
          </a:xfrm>
          <a:noFill/>
        </p:spPr>
        <p:txBody>
          <a:bodyPr/>
          <a:lstStyle/>
          <a:p>
            <a:pPr>
              <a:buFont typeface="Monotype Sorts" pitchFamily="2" charset="2"/>
              <a:buChar char=" "/>
            </a:pPr>
            <a:r>
              <a:rPr lang="en-US" sz="2800" dirty="0" smtClean="0"/>
              <a:t>Bubble Sort		Heap Sort</a:t>
            </a:r>
          </a:p>
          <a:p>
            <a:pPr>
              <a:buFont typeface="Monotype Sorts" pitchFamily="2" charset="2"/>
              <a:buChar char=" "/>
            </a:pPr>
            <a:r>
              <a:rPr lang="en-US" sz="2800" dirty="0" smtClean="0"/>
              <a:t>Selection Sort		Merge Sort</a:t>
            </a:r>
          </a:p>
          <a:p>
            <a:pPr>
              <a:buFont typeface="Monotype Sorts" pitchFamily="2" charset="2"/>
              <a:buChar char=" "/>
            </a:pPr>
            <a:r>
              <a:rPr lang="en-US" sz="2800" dirty="0" smtClean="0"/>
              <a:t>Insertion Sort		Quick Sort</a:t>
            </a:r>
            <a:endParaRPr lang="en-US" sz="1000" dirty="0" smtClean="0"/>
          </a:p>
          <a:p>
            <a:r>
              <a:rPr lang="en-US" sz="2800" dirty="0" smtClean="0"/>
              <a:t>There are many known sorting algorithms.   Bubble sort is the slowest, running in  </a:t>
            </a:r>
            <a:r>
              <a:rPr lang="en-US" sz="2800" b="1" dirty="0" smtClean="0"/>
              <a:t>n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 time</a:t>
            </a:r>
            <a:r>
              <a:rPr lang="en-US" sz="2800" dirty="0" smtClean="0"/>
              <a:t>.  Quick sort is the fastest, running in  </a:t>
            </a:r>
            <a:r>
              <a:rPr lang="en-US" sz="2800" b="1" dirty="0" smtClean="0"/>
              <a:t>n </a:t>
            </a:r>
            <a:r>
              <a:rPr lang="en-US" sz="2800" b="1" dirty="0" err="1" smtClean="0"/>
              <a:t>lg</a:t>
            </a:r>
            <a:r>
              <a:rPr lang="en-US" sz="2800" b="1" dirty="0" smtClean="0"/>
              <a:t> n  time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As with searching, the faster the sorting algorithm, the more complex it tends to be.</a:t>
            </a:r>
          </a:p>
          <a:p>
            <a:r>
              <a:rPr lang="en-US" sz="2800" dirty="0" smtClean="0"/>
              <a:t>We will examine three sorting algorithms:</a:t>
            </a:r>
          </a:p>
          <a:p>
            <a:pPr lvl="1"/>
            <a:r>
              <a:rPr lang="en-US" sz="2400" dirty="0" smtClean="0"/>
              <a:t>Selection Sort</a:t>
            </a:r>
          </a:p>
          <a:p>
            <a:pPr lvl="1"/>
            <a:r>
              <a:rPr lang="en-US" sz="2400" dirty="0" smtClean="0"/>
              <a:t>Bubble sort</a:t>
            </a:r>
          </a:p>
          <a:p>
            <a:pPr lvl="1"/>
            <a:r>
              <a:rPr lang="en-US" sz="2400" dirty="0" smtClean="0"/>
              <a:t>Insertion sort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1592BBDE-2F48-4AE5-A8A0-F91483046B33}" type="slidenum">
              <a:rPr lang="en-US"/>
              <a:pPr/>
              <a:t>19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Bubble sort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77" y="1044314"/>
            <a:ext cx="80010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Compare each element (except the last one) with its neighbor to the right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If they are out of order, swap them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This puts the largest element at the very end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last element is now in the correct and final place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Compare each element (except the last </a:t>
            </a:r>
            <a:r>
              <a:rPr lang="en-US" sz="2400" i="1" dirty="0" smtClean="0"/>
              <a:t>two</a:t>
            </a:r>
            <a:r>
              <a:rPr lang="en-US" sz="2400" dirty="0" smtClean="0"/>
              <a:t>) with its neighbor to the right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If they are out of order, swap them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This puts the second largest element next to last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The last two elements are now in their correct and final places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Compare each element (except the last </a:t>
            </a:r>
            <a:r>
              <a:rPr lang="en-US" sz="2400" i="1" dirty="0" smtClean="0"/>
              <a:t>three</a:t>
            </a:r>
            <a:r>
              <a:rPr lang="en-US" sz="2400" dirty="0" smtClean="0"/>
              <a:t>) with its neighbor to the right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Continue as above until you have no unsorted elements on the left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Searching and Sorting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7848600" cy="4953000"/>
          </a:xfrm>
          <a:noFill/>
        </p:spPr>
        <p:txBody>
          <a:bodyPr/>
          <a:lstStyle/>
          <a:p>
            <a:pPr>
              <a:buFontTx/>
              <a:buNone/>
            </a:pPr>
            <a:r>
              <a:rPr lang="en-US" sz="2800" u="sng" dirty="0" smtClean="0"/>
              <a:t>Topics</a:t>
            </a:r>
            <a:endParaRPr lang="en-US" sz="2800" dirty="0" smtClean="0"/>
          </a:p>
          <a:p>
            <a:pPr>
              <a:buFontTx/>
              <a:buNone/>
            </a:pPr>
            <a:endParaRPr lang="en-US" sz="1000" dirty="0" smtClean="0"/>
          </a:p>
          <a:p>
            <a:r>
              <a:rPr lang="en-US" sz="2800" dirty="0" smtClean="0"/>
              <a:t>Sequential Search on an Unordered File</a:t>
            </a:r>
          </a:p>
          <a:p>
            <a:r>
              <a:rPr lang="en-US" sz="2800" dirty="0" smtClean="0"/>
              <a:t>Sequential Search on an Ordered File</a:t>
            </a:r>
          </a:p>
          <a:p>
            <a:r>
              <a:rPr lang="en-US" sz="2800" dirty="0" smtClean="0"/>
              <a:t>Binary Search</a:t>
            </a:r>
          </a:p>
          <a:p>
            <a:r>
              <a:rPr lang="en-US" sz="2800" dirty="0" smtClean="0"/>
              <a:t>Selection Sort</a:t>
            </a:r>
          </a:p>
          <a:p>
            <a:r>
              <a:rPr lang="en-US" sz="2800" dirty="0" smtClean="0"/>
              <a:t>Bubble Sort</a:t>
            </a:r>
          </a:p>
          <a:p>
            <a:r>
              <a:rPr lang="en-US" sz="2800" dirty="0" smtClean="0"/>
              <a:t>Insertion Sort</a:t>
            </a:r>
          </a:p>
          <a:p>
            <a:pPr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Bubble Sort Code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382000" cy="52578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/>
              <a:t>void </a:t>
            </a:r>
            <a:r>
              <a:rPr lang="en-US" sz="2000" dirty="0" err="1" smtClean="0"/>
              <a:t>bubble_sort</a:t>
            </a:r>
            <a:r>
              <a:rPr lang="en-US" sz="2000" dirty="0" smtClean="0"/>
              <a:t>(list[])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{</a:t>
            </a:r>
          </a:p>
          <a:p>
            <a:pPr lvl="1">
              <a:buFontTx/>
              <a:buNone/>
              <a:defRPr/>
            </a:pPr>
            <a:r>
              <a:rPr lang="en-US" sz="2000" dirty="0" err="1" smtClean="0">
                <a:ea typeface="+mn-ea"/>
                <a:cs typeface="+mn-cs"/>
              </a:rPr>
              <a:t>int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i,j,temp</a:t>
            </a:r>
            <a:r>
              <a:rPr lang="en-US" sz="2000" dirty="0" smtClean="0">
                <a:ea typeface="+mn-ea"/>
                <a:cs typeface="+mn-cs"/>
              </a:rPr>
              <a:t>;</a:t>
            </a:r>
          </a:p>
          <a:p>
            <a:pPr lvl="1">
              <a:buFontTx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for(</a:t>
            </a:r>
            <a:r>
              <a:rPr lang="en-US" sz="2000" dirty="0" err="1" smtClean="0">
                <a:ea typeface="+mn-ea"/>
                <a:cs typeface="+mn-cs"/>
              </a:rPr>
              <a:t>i</a:t>
            </a:r>
            <a:r>
              <a:rPr lang="en-US" sz="2000" dirty="0" smtClean="0">
                <a:ea typeface="+mn-ea"/>
                <a:cs typeface="+mn-cs"/>
              </a:rPr>
              <a:t>=0;i&lt;n; </a:t>
            </a:r>
            <a:r>
              <a:rPr lang="en-US" sz="2000" dirty="0" err="1" smtClean="0">
                <a:ea typeface="+mn-ea"/>
                <a:cs typeface="+mn-cs"/>
              </a:rPr>
              <a:t>i</a:t>
            </a:r>
            <a:r>
              <a:rPr lang="en-US" sz="2000" dirty="0" smtClean="0">
                <a:ea typeface="+mn-ea"/>
                <a:cs typeface="+mn-cs"/>
              </a:rPr>
              <a:t>++){</a:t>
            </a:r>
          </a:p>
          <a:p>
            <a:pPr lvl="2">
              <a:buFontTx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for(j=n-1;j&gt;</a:t>
            </a:r>
            <a:r>
              <a:rPr lang="en-US" sz="2000" dirty="0" err="1" smtClean="0">
                <a:ea typeface="+mn-ea"/>
                <a:cs typeface="+mn-cs"/>
              </a:rPr>
              <a:t>i</a:t>
            </a:r>
            <a:r>
              <a:rPr lang="en-US" sz="2000" dirty="0" smtClean="0">
                <a:ea typeface="+mn-ea"/>
                <a:cs typeface="+mn-cs"/>
              </a:rPr>
              <a:t>; j--){</a:t>
            </a:r>
          </a:p>
          <a:p>
            <a:pPr lvl="3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if(list[j]&lt;list[j-1]){</a:t>
            </a:r>
          </a:p>
          <a:p>
            <a:pPr lvl="4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temp=list[j];</a:t>
            </a:r>
          </a:p>
          <a:p>
            <a:pPr lvl="4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list[j]=list[j-1];</a:t>
            </a:r>
          </a:p>
          <a:p>
            <a:pPr lvl="4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list[j-1]=temp;</a:t>
            </a:r>
          </a:p>
          <a:p>
            <a:pPr lvl="3">
              <a:buFontTx/>
              <a:buNone/>
              <a:defRPr/>
            </a:pPr>
            <a:r>
              <a:rPr lang="en-US" dirty="0" smtClean="0">
                <a:ea typeface="+mn-ea"/>
                <a:cs typeface="+mn-cs"/>
              </a:rPr>
              <a:t>}//swap adjacent elements</a:t>
            </a:r>
          </a:p>
          <a:p>
            <a:pPr lvl="2">
              <a:buFontTx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}//end of inner loop</a:t>
            </a:r>
          </a:p>
          <a:p>
            <a:pPr lvl="1">
              <a:buFontTx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}//end of outer loop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}//</a:t>
            </a:r>
            <a:endParaRPr lang="en-US" sz="2000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Analysis of Bubble Sort</a:t>
            </a:r>
            <a:endParaRPr lang="en-US" smtClean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comparisons?</a:t>
            </a:r>
          </a:p>
          <a:p>
            <a:r>
              <a:rPr lang="en-US" dirty="0" smtClean="0"/>
              <a:t>(n-1)+(n-2)+…+1=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many swaps?</a:t>
            </a:r>
          </a:p>
          <a:p>
            <a:r>
              <a:rPr lang="en-US" dirty="0" smtClean="0"/>
              <a:t>(n-1)+(n-2)+…+1=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Space?</a:t>
            </a:r>
          </a:p>
          <a:p>
            <a:r>
              <a:rPr lang="en-US" dirty="0" smtClean="0"/>
              <a:t>In-place algorithm.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64F92519-669E-480D-9972-80511845DBAC}" type="slidenum">
              <a:rPr lang="en-US"/>
              <a:pPr/>
              <a:t>22</a:t>
            </a:fld>
            <a:endParaRPr lang="en-US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Selection sort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smtClean="0"/>
              <a:t>Given an array of length </a:t>
            </a:r>
            <a:r>
              <a:rPr lang="en-US" sz="2000" smtClean="0">
                <a:latin typeface="Trebuchet MS" pitchFamily="34" charset="0"/>
              </a:rPr>
              <a:t>n</a:t>
            </a:r>
            <a:r>
              <a:rPr lang="en-US" sz="2000" smtClean="0"/>
              <a:t>,</a:t>
            </a:r>
          </a:p>
          <a:p>
            <a:pPr lvl="1"/>
            <a:r>
              <a:rPr lang="en-US" sz="2000" smtClean="0"/>
              <a:t>Search elements </a:t>
            </a:r>
            <a:r>
              <a:rPr lang="en-US" sz="2000" smtClean="0">
                <a:latin typeface="Trebuchet MS" pitchFamily="34" charset="0"/>
              </a:rPr>
              <a:t>0</a:t>
            </a:r>
            <a:r>
              <a:rPr lang="en-US" sz="2000" smtClean="0"/>
              <a:t> through </a:t>
            </a:r>
            <a:r>
              <a:rPr lang="en-US" sz="2000" smtClean="0">
                <a:latin typeface="Trebuchet MS" pitchFamily="34" charset="0"/>
              </a:rPr>
              <a:t>n-1</a:t>
            </a:r>
            <a:r>
              <a:rPr lang="en-US" sz="2000" smtClean="0"/>
              <a:t> and select the smallest</a:t>
            </a:r>
          </a:p>
          <a:p>
            <a:pPr lvl="2"/>
            <a:r>
              <a:rPr lang="en-US" sz="2000" smtClean="0"/>
              <a:t>Swap it with the element in location </a:t>
            </a:r>
            <a:r>
              <a:rPr lang="en-US" sz="2000" smtClean="0">
                <a:latin typeface="Trebuchet MS" pitchFamily="34" charset="0"/>
              </a:rPr>
              <a:t>0</a:t>
            </a:r>
            <a:endParaRPr lang="en-US" sz="2000" smtClean="0"/>
          </a:p>
          <a:p>
            <a:pPr lvl="1"/>
            <a:r>
              <a:rPr lang="en-US" sz="2000" smtClean="0"/>
              <a:t>Search elements </a:t>
            </a:r>
            <a:r>
              <a:rPr lang="en-US" sz="2000" smtClean="0">
                <a:latin typeface="Trebuchet MS" pitchFamily="34" charset="0"/>
              </a:rPr>
              <a:t>1</a:t>
            </a:r>
            <a:r>
              <a:rPr lang="en-US" sz="2000" smtClean="0"/>
              <a:t> through </a:t>
            </a:r>
            <a:r>
              <a:rPr lang="en-US" sz="2000" smtClean="0">
                <a:latin typeface="Trebuchet MS" pitchFamily="34" charset="0"/>
              </a:rPr>
              <a:t>n-1</a:t>
            </a:r>
            <a:r>
              <a:rPr lang="en-US" sz="2000" smtClean="0"/>
              <a:t> and select the smallest</a:t>
            </a:r>
          </a:p>
          <a:p>
            <a:pPr lvl="2"/>
            <a:r>
              <a:rPr lang="en-US" sz="2000" smtClean="0"/>
              <a:t>Swap it with the element in location </a:t>
            </a:r>
            <a:r>
              <a:rPr lang="en-US" sz="2000" smtClean="0">
                <a:latin typeface="Trebuchet MS" pitchFamily="34" charset="0"/>
              </a:rPr>
              <a:t>1</a:t>
            </a:r>
          </a:p>
          <a:p>
            <a:pPr lvl="1"/>
            <a:r>
              <a:rPr lang="en-US" sz="2000" smtClean="0"/>
              <a:t>Search elements </a:t>
            </a:r>
            <a:r>
              <a:rPr lang="en-US" sz="2000" smtClean="0">
                <a:latin typeface="Trebuchet MS" pitchFamily="34" charset="0"/>
              </a:rPr>
              <a:t>2</a:t>
            </a:r>
            <a:r>
              <a:rPr lang="en-US" sz="2000" smtClean="0"/>
              <a:t> through </a:t>
            </a:r>
            <a:r>
              <a:rPr lang="en-US" sz="2000" smtClean="0">
                <a:latin typeface="Trebuchet MS" pitchFamily="34" charset="0"/>
              </a:rPr>
              <a:t>n-1</a:t>
            </a:r>
            <a:r>
              <a:rPr lang="en-US" sz="2000" smtClean="0"/>
              <a:t> and select the smallest</a:t>
            </a:r>
          </a:p>
          <a:p>
            <a:pPr lvl="2"/>
            <a:r>
              <a:rPr lang="en-US" sz="2000" smtClean="0"/>
              <a:t>Swap it with the element in location </a:t>
            </a:r>
            <a:r>
              <a:rPr lang="en-US" sz="2000" smtClean="0">
                <a:latin typeface="Trebuchet MS" pitchFamily="34" charset="0"/>
              </a:rPr>
              <a:t>2</a:t>
            </a:r>
          </a:p>
          <a:p>
            <a:pPr lvl="1"/>
            <a:r>
              <a:rPr lang="en-US" sz="2000" smtClean="0"/>
              <a:t>Search elements </a:t>
            </a:r>
            <a:r>
              <a:rPr lang="en-US" sz="2000" smtClean="0">
                <a:latin typeface="Trebuchet MS" pitchFamily="34" charset="0"/>
              </a:rPr>
              <a:t>3</a:t>
            </a:r>
            <a:r>
              <a:rPr lang="en-US" sz="2000" smtClean="0"/>
              <a:t> through </a:t>
            </a:r>
            <a:r>
              <a:rPr lang="en-US" sz="2000" smtClean="0">
                <a:latin typeface="Trebuchet MS" pitchFamily="34" charset="0"/>
              </a:rPr>
              <a:t>n-1</a:t>
            </a:r>
            <a:r>
              <a:rPr lang="en-US" sz="2000" smtClean="0"/>
              <a:t> and select the smallest</a:t>
            </a:r>
          </a:p>
          <a:p>
            <a:pPr lvl="2"/>
            <a:r>
              <a:rPr lang="en-US" sz="2000" smtClean="0"/>
              <a:t>Swap it with the element in location </a:t>
            </a:r>
            <a:r>
              <a:rPr lang="en-US" sz="2000" smtClean="0">
                <a:latin typeface="Trebuchet MS" pitchFamily="34" charset="0"/>
              </a:rPr>
              <a:t>3</a:t>
            </a:r>
          </a:p>
          <a:p>
            <a:pPr lvl="1"/>
            <a:r>
              <a:rPr lang="en-US" sz="2000" smtClean="0"/>
              <a:t>Continue in this fashion until there’s nothing left to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C3D7018-2328-4FEF-A2B9-BD8892D6271E}" type="slidenum">
              <a:rPr lang="en-US"/>
              <a:pPr/>
              <a:t>23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/>
              <a:t>Example and analysis of selection sort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95600" y="1600200"/>
            <a:ext cx="5867400" cy="4876800"/>
          </a:xfrm>
        </p:spPr>
        <p:txBody>
          <a:bodyPr/>
          <a:lstStyle/>
          <a:p>
            <a:r>
              <a:rPr lang="en-US" sz="2400" smtClean="0"/>
              <a:t>The selection sort might swap an array element with itself--this is harmless, and not worth checking for</a:t>
            </a:r>
          </a:p>
          <a:p>
            <a:r>
              <a:rPr lang="en-US" sz="2400" smtClean="0"/>
              <a:t>Analysis:</a:t>
            </a:r>
          </a:p>
          <a:p>
            <a:pPr lvl="1"/>
            <a:r>
              <a:rPr lang="en-US" sz="2400" smtClean="0"/>
              <a:t>The outer loop executes </a:t>
            </a:r>
            <a:r>
              <a:rPr lang="en-US" sz="2400" smtClean="0">
                <a:solidFill>
                  <a:srgbClr val="FFFF7F"/>
                </a:solidFill>
                <a:latin typeface="Trebuchet MS" pitchFamily="34" charset="0"/>
              </a:rPr>
              <a:t>n-1</a:t>
            </a:r>
            <a:r>
              <a:rPr lang="en-US" sz="2400" smtClean="0"/>
              <a:t> times</a:t>
            </a:r>
          </a:p>
          <a:p>
            <a:pPr lvl="1"/>
            <a:r>
              <a:rPr lang="en-US" sz="2400" smtClean="0"/>
              <a:t>The inner loop executes about </a:t>
            </a:r>
            <a:r>
              <a:rPr lang="en-US" sz="2400" smtClean="0">
                <a:solidFill>
                  <a:srgbClr val="FFFF7F"/>
                </a:solidFill>
                <a:latin typeface="Trebuchet MS" pitchFamily="34" charset="0"/>
              </a:rPr>
              <a:t>n/2</a:t>
            </a:r>
            <a:r>
              <a:rPr lang="en-US" sz="2400" smtClean="0"/>
              <a:t> times on average (from </a:t>
            </a:r>
            <a:r>
              <a:rPr lang="en-US" sz="2400" smtClean="0">
                <a:solidFill>
                  <a:srgbClr val="FFFF7F"/>
                </a:solidFill>
                <a:latin typeface="Trebuchet MS" pitchFamily="34" charset="0"/>
              </a:rPr>
              <a:t>n</a:t>
            </a:r>
            <a:r>
              <a:rPr lang="en-US" sz="2400" smtClean="0"/>
              <a:t> to </a:t>
            </a:r>
            <a:r>
              <a:rPr lang="en-US" sz="2400" smtClean="0">
                <a:solidFill>
                  <a:srgbClr val="FFFF7F"/>
                </a:solidFill>
                <a:latin typeface="Trebuchet MS" pitchFamily="34" charset="0"/>
              </a:rPr>
              <a:t>2</a:t>
            </a:r>
            <a:r>
              <a:rPr lang="en-US" sz="2400" smtClean="0"/>
              <a:t> times)</a:t>
            </a:r>
          </a:p>
          <a:p>
            <a:pPr lvl="1"/>
            <a:r>
              <a:rPr lang="en-US" sz="2400" smtClean="0"/>
              <a:t>Work done in the inner loop is constant (swap two array elements)</a:t>
            </a:r>
          </a:p>
          <a:p>
            <a:pPr lvl="1"/>
            <a:r>
              <a:rPr lang="en-US" sz="2400" smtClean="0"/>
              <a:t>Time required is roughly </a:t>
            </a:r>
            <a:r>
              <a:rPr lang="en-US" sz="2400" smtClean="0">
                <a:solidFill>
                  <a:srgbClr val="FFFF7F"/>
                </a:solidFill>
                <a:latin typeface="Trebuchet MS" pitchFamily="34" charset="0"/>
              </a:rPr>
              <a:t>(n-1)*(n/2)</a:t>
            </a:r>
          </a:p>
          <a:p>
            <a:pPr lvl="1"/>
            <a:r>
              <a:rPr lang="en-US" sz="2400" smtClean="0"/>
              <a:t>You should recognize this as</a:t>
            </a:r>
            <a:r>
              <a:rPr lang="en-US" sz="2400" smtClean="0">
                <a:solidFill>
                  <a:srgbClr val="FFFF7F"/>
                </a:solidFill>
                <a:latin typeface="Trebuchet MS" pitchFamily="34" charset="0"/>
              </a:rPr>
              <a:t> O(n</a:t>
            </a:r>
            <a:r>
              <a:rPr lang="en-US" sz="2400" baseline="30000" smtClean="0">
                <a:solidFill>
                  <a:srgbClr val="FFFF7F"/>
                </a:solidFill>
                <a:latin typeface="Trebuchet MS" pitchFamily="34" charset="0"/>
              </a:rPr>
              <a:t>2</a:t>
            </a:r>
            <a:r>
              <a:rPr lang="en-US" sz="2400" smtClean="0">
                <a:solidFill>
                  <a:srgbClr val="FFFF7F"/>
                </a:solidFill>
                <a:latin typeface="Trebuchet MS" pitchFamily="34" charset="0"/>
              </a:rPr>
              <a:t>)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2813" y="1900238"/>
            <a:ext cx="1525587" cy="306387"/>
            <a:chOff x="575" y="1197"/>
            <a:chExt cx="961" cy="193"/>
          </a:xfrm>
        </p:grpSpPr>
        <p:sp>
          <p:nvSpPr>
            <p:cNvPr id="24632" name="AutoShape 5"/>
            <p:cNvSpPr>
              <a:spLocks noChangeArrowheads="1"/>
            </p:cNvSpPr>
            <p:nvPr/>
          </p:nvSpPr>
          <p:spPr bwMode="auto">
            <a:xfrm>
              <a:off x="575" y="1197"/>
              <a:ext cx="193" cy="190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dirty="0">
                  <a:solidFill>
                    <a:srgbClr val="FF7FFF"/>
                  </a:solidFill>
                  <a:latin typeface="Trebuchet MS" pitchFamily="34" charset="0"/>
                </a:rPr>
                <a:t>7</a:t>
              </a:r>
              <a:endParaRPr lang="en-US" dirty="0"/>
            </a:p>
          </p:txBody>
        </p:sp>
        <p:sp>
          <p:nvSpPr>
            <p:cNvPr id="24633" name="AutoShape 6"/>
            <p:cNvSpPr>
              <a:spLocks noChangeArrowheads="1"/>
            </p:cNvSpPr>
            <p:nvPr/>
          </p:nvSpPr>
          <p:spPr bwMode="auto">
            <a:xfrm>
              <a:off x="767" y="1200"/>
              <a:ext cx="193" cy="190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dirty="0">
                  <a:latin typeface="Trebuchet MS" pitchFamily="34" charset="0"/>
                </a:rPr>
                <a:t>2</a:t>
              </a:r>
              <a:endParaRPr lang="en-US" dirty="0"/>
            </a:p>
          </p:txBody>
        </p:sp>
        <p:sp>
          <p:nvSpPr>
            <p:cNvPr id="24634" name="AutoShape 7"/>
            <p:cNvSpPr>
              <a:spLocks noChangeArrowheads="1"/>
            </p:cNvSpPr>
            <p:nvPr/>
          </p:nvSpPr>
          <p:spPr bwMode="auto">
            <a:xfrm>
              <a:off x="959" y="1200"/>
              <a:ext cx="193" cy="190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dirty="0">
                  <a:latin typeface="Trebuchet MS" pitchFamily="34" charset="0"/>
                </a:rPr>
                <a:t>8</a:t>
              </a:r>
              <a:endParaRPr lang="en-US" dirty="0"/>
            </a:p>
          </p:txBody>
        </p:sp>
        <p:sp>
          <p:nvSpPr>
            <p:cNvPr id="24635" name="AutoShape 8"/>
            <p:cNvSpPr>
              <a:spLocks noChangeArrowheads="1"/>
            </p:cNvSpPr>
            <p:nvPr/>
          </p:nvSpPr>
          <p:spPr bwMode="auto">
            <a:xfrm>
              <a:off x="1151" y="1200"/>
              <a:ext cx="193" cy="190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dirty="0">
                  <a:latin typeface="Trebuchet MS" pitchFamily="34" charset="0"/>
                </a:rPr>
                <a:t>5</a:t>
              </a:r>
              <a:endParaRPr lang="en-US" dirty="0"/>
            </a:p>
          </p:txBody>
        </p:sp>
        <p:sp>
          <p:nvSpPr>
            <p:cNvPr id="24636" name="AutoShape 9"/>
            <p:cNvSpPr>
              <a:spLocks noChangeArrowheads="1"/>
            </p:cNvSpPr>
            <p:nvPr/>
          </p:nvSpPr>
          <p:spPr bwMode="auto">
            <a:xfrm>
              <a:off x="1343" y="1200"/>
              <a:ext cx="193" cy="190"/>
            </a:xfrm>
            <a:prstGeom prst="flowChartProcess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None/>
              </a:pPr>
              <a:r>
                <a:rPr lang="en-US" dirty="0">
                  <a:latin typeface="Trebuchet MS" pitchFamily="34" charset="0"/>
                </a:rPr>
                <a:t>4</a:t>
              </a:r>
              <a:endParaRPr lang="en-US" dirty="0"/>
            </a:p>
          </p:txBody>
        </p:sp>
      </p:grpSp>
      <p:sp>
        <p:nvSpPr>
          <p:cNvPr id="11274" name="Line 10"/>
          <p:cNvSpPr>
            <a:spLocks noChangeShapeType="1"/>
          </p:cNvSpPr>
          <p:nvPr/>
        </p:nvSpPr>
        <p:spPr bwMode="auto">
          <a:xfrm flipH="1" flipV="1">
            <a:off x="1066800" y="2209800"/>
            <a:ext cx="0" cy="304800"/>
          </a:xfrm>
          <a:prstGeom prst="line">
            <a:avLst/>
          </a:prstGeom>
          <a:noFill/>
          <a:ln w="15875">
            <a:solidFill>
              <a:srgbClr val="00BFFF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H="1" flipV="1">
            <a:off x="1371600" y="2209800"/>
            <a:ext cx="0" cy="304800"/>
          </a:xfrm>
          <a:prstGeom prst="line">
            <a:avLst/>
          </a:prstGeom>
          <a:noFill/>
          <a:ln w="15875">
            <a:solidFill>
              <a:srgbClr val="00BFFF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 flipH="1" flipV="1">
            <a:off x="1676400" y="2209800"/>
            <a:ext cx="0" cy="304800"/>
          </a:xfrm>
          <a:prstGeom prst="line">
            <a:avLst/>
          </a:prstGeom>
          <a:noFill/>
          <a:ln w="15875">
            <a:solidFill>
              <a:srgbClr val="00BFFF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 flipH="1" flipV="1">
            <a:off x="1981200" y="2209800"/>
            <a:ext cx="0" cy="304800"/>
          </a:xfrm>
          <a:prstGeom prst="line">
            <a:avLst/>
          </a:prstGeom>
          <a:noFill/>
          <a:ln w="15875">
            <a:solidFill>
              <a:srgbClr val="00BFFF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Line 14"/>
          <p:cNvSpPr>
            <a:spLocks noChangeShapeType="1"/>
          </p:cNvSpPr>
          <p:nvPr/>
        </p:nvSpPr>
        <p:spPr bwMode="auto">
          <a:xfrm flipH="1" flipV="1">
            <a:off x="2286000" y="2209800"/>
            <a:ext cx="0" cy="304800"/>
          </a:xfrm>
          <a:prstGeom prst="line">
            <a:avLst/>
          </a:prstGeom>
          <a:noFill/>
          <a:ln w="15875">
            <a:solidFill>
              <a:srgbClr val="00BFFF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914400" y="2209800"/>
            <a:ext cx="1525588" cy="838200"/>
            <a:chOff x="576" y="1392"/>
            <a:chExt cx="961" cy="528"/>
          </a:xfrm>
        </p:grpSpPr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576" y="1727"/>
              <a:ext cx="961" cy="193"/>
              <a:chOff x="575" y="1197"/>
              <a:chExt cx="961" cy="193"/>
            </a:xfrm>
          </p:grpSpPr>
          <p:sp>
            <p:nvSpPr>
              <p:cNvPr id="24627" name="AutoShape 16"/>
              <p:cNvSpPr>
                <a:spLocks noChangeArrowheads="1"/>
              </p:cNvSpPr>
              <p:nvPr/>
            </p:nvSpPr>
            <p:spPr bwMode="auto">
              <a:xfrm>
                <a:off x="575" y="1197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solidFill>
                      <a:srgbClr val="00FD00"/>
                    </a:solidFill>
                    <a:latin typeface="Trebuchet MS" pitchFamily="34" charset="0"/>
                  </a:rPr>
                  <a:t>2</a:t>
                </a:r>
                <a:endParaRPr lang="en-US" dirty="0"/>
              </a:p>
            </p:txBody>
          </p:sp>
          <p:sp>
            <p:nvSpPr>
              <p:cNvPr id="24628" name="AutoShape 17"/>
              <p:cNvSpPr>
                <a:spLocks noChangeArrowheads="1"/>
              </p:cNvSpPr>
              <p:nvPr/>
            </p:nvSpPr>
            <p:spPr bwMode="auto">
              <a:xfrm>
                <a:off x="767" y="1200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solidFill>
                      <a:srgbClr val="FF7FFF"/>
                    </a:solidFill>
                    <a:latin typeface="Trebuchet MS" pitchFamily="34" charset="0"/>
                  </a:rPr>
                  <a:t>7</a:t>
                </a:r>
                <a:endParaRPr lang="en-US" dirty="0"/>
              </a:p>
            </p:txBody>
          </p:sp>
          <p:sp>
            <p:nvSpPr>
              <p:cNvPr id="24629" name="AutoShape 18"/>
              <p:cNvSpPr>
                <a:spLocks noChangeArrowheads="1"/>
              </p:cNvSpPr>
              <p:nvPr/>
            </p:nvSpPr>
            <p:spPr bwMode="auto">
              <a:xfrm>
                <a:off x="959" y="1200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latin typeface="Trebuchet MS" pitchFamily="34" charset="0"/>
                  </a:rPr>
                  <a:t>8</a:t>
                </a:r>
                <a:endParaRPr lang="en-US" dirty="0"/>
              </a:p>
            </p:txBody>
          </p:sp>
          <p:sp>
            <p:nvSpPr>
              <p:cNvPr id="24630" name="AutoShape 19"/>
              <p:cNvSpPr>
                <a:spLocks noChangeArrowheads="1"/>
              </p:cNvSpPr>
              <p:nvPr/>
            </p:nvSpPr>
            <p:spPr bwMode="auto">
              <a:xfrm>
                <a:off x="1151" y="1200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latin typeface="Trebuchet MS" pitchFamily="34" charset="0"/>
                  </a:rPr>
                  <a:t>5</a:t>
                </a:r>
                <a:endParaRPr lang="en-US" dirty="0"/>
              </a:p>
            </p:txBody>
          </p:sp>
          <p:sp>
            <p:nvSpPr>
              <p:cNvPr id="24631" name="AutoShape 20"/>
              <p:cNvSpPr>
                <a:spLocks noChangeArrowheads="1"/>
              </p:cNvSpPr>
              <p:nvPr/>
            </p:nvSpPr>
            <p:spPr bwMode="auto">
              <a:xfrm>
                <a:off x="1343" y="1200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latin typeface="Trebuchet MS" pitchFamily="34" charset="0"/>
                  </a:rPr>
                  <a:t>4</a:t>
                </a:r>
                <a:endParaRPr lang="en-US" dirty="0"/>
              </a:p>
            </p:txBody>
          </p:sp>
        </p:grpSp>
        <p:sp>
          <p:nvSpPr>
            <p:cNvPr id="24625" name="Line 21"/>
            <p:cNvSpPr>
              <a:spLocks noChangeShapeType="1"/>
            </p:cNvSpPr>
            <p:nvPr/>
          </p:nvSpPr>
          <p:spPr bwMode="auto">
            <a:xfrm>
              <a:off x="672" y="1392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26" name="Line 22"/>
            <p:cNvSpPr>
              <a:spLocks noChangeShapeType="1"/>
            </p:cNvSpPr>
            <p:nvPr/>
          </p:nvSpPr>
          <p:spPr bwMode="auto">
            <a:xfrm flipH="1">
              <a:off x="672" y="1392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297" name="Line 33"/>
          <p:cNvSpPr>
            <a:spLocks noChangeShapeType="1"/>
          </p:cNvSpPr>
          <p:nvPr/>
        </p:nvSpPr>
        <p:spPr bwMode="auto">
          <a:xfrm flipH="1" flipV="1">
            <a:off x="1373188" y="3048000"/>
            <a:ext cx="0" cy="304800"/>
          </a:xfrm>
          <a:prstGeom prst="line">
            <a:avLst/>
          </a:prstGeom>
          <a:noFill/>
          <a:ln w="15875">
            <a:solidFill>
              <a:srgbClr val="00BFFF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8" name="Line 34"/>
          <p:cNvSpPr>
            <a:spLocks noChangeShapeType="1"/>
          </p:cNvSpPr>
          <p:nvPr/>
        </p:nvSpPr>
        <p:spPr bwMode="auto">
          <a:xfrm flipH="1" flipV="1">
            <a:off x="1677988" y="3048000"/>
            <a:ext cx="0" cy="304800"/>
          </a:xfrm>
          <a:prstGeom prst="line">
            <a:avLst/>
          </a:prstGeom>
          <a:noFill/>
          <a:ln w="15875">
            <a:solidFill>
              <a:srgbClr val="00BFFF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99" name="Line 35"/>
          <p:cNvSpPr>
            <a:spLocks noChangeShapeType="1"/>
          </p:cNvSpPr>
          <p:nvPr/>
        </p:nvSpPr>
        <p:spPr bwMode="auto">
          <a:xfrm flipH="1" flipV="1">
            <a:off x="1982788" y="3048000"/>
            <a:ext cx="0" cy="304800"/>
          </a:xfrm>
          <a:prstGeom prst="line">
            <a:avLst/>
          </a:prstGeom>
          <a:noFill/>
          <a:ln w="15875">
            <a:solidFill>
              <a:srgbClr val="00BFFF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0" name="Line 36"/>
          <p:cNvSpPr>
            <a:spLocks noChangeShapeType="1"/>
          </p:cNvSpPr>
          <p:nvPr/>
        </p:nvSpPr>
        <p:spPr bwMode="auto">
          <a:xfrm flipH="1" flipV="1">
            <a:off x="2287588" y="3048000"/>
            <a:ext cx="0" cy="304800"/>
          </a:xfrm>
          <a:prstGeom prst="line">
            <a:avLst/>
          </a:prstGeom>
          <a:noFill/>
          <a:ln w="15875">
            <a:solidFill>
              <a:srgbClr val="00BFFF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914400" y="3048000"/>
            <a:ext cx="1525588" cy="838200"/>
            <a:chOff x="576" y="1920"/>
            <a:chExt cx="961" cy="528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576" y="2255"/>
              <a:ext cx="961" cy="193"/>
              <a:chOff x="575" y="1197"/>
              <a:chExt cx="961" cy="193"/>
            </a:xfrm>
          </p:grpSpPr>
          <p:sp>
            <p:nvSpPr>
              <p:cNvPr id="24619" name="AutoShape 27"/>
              <p:cNvSpPr>
                <a:spLocks noChangeArrowheads="1"/>
              </p:cNvSpPr>
              <p:nvPr/>
            </p:nvSpPr>
            <p:spPr bwMode="auto">
              <a:xfrm>
                <a:off x="575" y="1197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solidFill>
                      <a:srgbClr val="00FD00"/>
                    </a:solidFill>
                    <a:latin typeface="Trebuchet MS" pitchFamily="34" charset="0"/>
                  </a:rPr>
                  <a:t>2</a:t>
                </a:r>
                <a:endParaRPr lang="en-US" dirty="0"/>
              </a:p>
            </p:txBody>
          </p:sp>
          <p:sp>
            <p:nvSpPr>
              <p:cNvPr id="24620" name="AutoShape 28"/>
              <p:cNvSpPr>
                <a:spLocks noChangeArrowheads="1"/>
              </p:cNvSpPr>
              <p:nvPr/>
            </p:nvSpPr>
            <p:spPr bwMode="auto">
              <a:xfrm>
                <a:off x="767" y="1200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solidFill>
                      <a:srgbClr val="00FD00"/>
                    </a:solidFill>
                    <a:latin typeface="Trebuchet MS" pitchFamily="34" charset="0"/>
                  </a:rPr>
                  <a:t>4</a:t>
                </a:r>
                <a:endParaRPr lang="en-US" dirty="0"/>
              </a:p>
            </p:txBody>
          </p:sp>
          <p:sp>
            <p:nvSpPr>
              <p:cNvPr id="24621" name="AutoShape 29"/>
              <p:cNvSpPr>
                <a:spLocks noChangeArrowheads="1"/>
              </p:cNvSpPr>
              <p:nvPr/>
            </p:nvSpPr>
            <p:spPr bwMode="auto">
              <a:xfrm>
                <a:off x="959" y="1200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solidFill>
                      <a:srgbClr val="FF7FFF"/>
                    </a:solidFill>
                    <a:latin typeface="Trebuchet MS" pitchFamily="34" charset="0"/>
                  </a:rPr>
                  <a:t>8</a:t>
                </a:r>
                <a:endParaRPr lang="en-US" dirty="0"/>
              </a:p>
            </p:txBody>
          </p:sp>
          <p:sp>
            <p:nvSpPr>
              <p:cNvPr id="24622" name="AutoShape 30"/>
              <p:cNvSpPr>
                <a:spLocks noChangeArrowheads="1"/>
              </p:cNvSpPr>
              <p:nvPr/>
            </p:nvSpPr>
            <p:spPr bwMode="auto">
              <a:xfrm>
                <a:off x="1151" y="1200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latin typeface="Trebuchet MS" pitchFamily="34" charset="0"/>
                  </a:rPr>
                  <a:t>5</a:t>
                </a:r>
                <a:endParaRPr lang="en-US" dirty="0"/>
              </a:p>
            </p:txBody>
          </p:sp>
          <p:sp>
            <p:nvSpPr>
              <p:cNvPr id="24623" name="AutoShape 31"/>
              <p:cNvSpPr>
                <a:spLocks noChangeArrowheads="1"/>
              </p:cNvSpPr>
              <p:nvPr/>
            </p:nvSpPr>
            <p:spPr bwMode="auto">
              <a:xfrm>
                <a:off x="1343" y="1200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latin typeface="Trebuchet MS" pitchFamily="34" charset="0"/>
                  </a:rPr>
                  <a:t>7</a:t>
                </a:r>
                <a:endParaRPr lang="en-US" dirty="0"/>
              </a:p>
            </p:txBody>
          </p:sp>
        </p:grpSp>
        <p:sp>
          <p:nvSpPr>
            <p:cNvPr id="24617" name="Line 37"/>
            <p:cNvSpPr>
              <a:spLocks noChangeShapeType="1"/>
            </p:cNvSpPr>
            <p:nvPr/>
          </p:nvSpPr>
          <p:spPr bwMode="auto">
            <a:xfrm flipH="1">
              <a:off x="864" y="1920"/>
              <a:ext cx="576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8" name="Line 38"/>
            <p:cNvSpPr>
              <a:spLocks noChangeShapeType="1"/>
            </p:cNvSpPr>
            <p:nvPr/>
          </p:nvSpPr>
          <p:spPr bwMode="auto">
            <a:xfrm>
              <a:off x="864" y="1920"/>
              <a:ext cx="576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04" name="Line 40"/>
          <p:cNvSpPr>
            <a:spLocks noChangeShapeType="1"/>
          </p:cNvSpPr>
          <p:nvPr/>
        </p:nvSpPr>
        <p:spPr bwMode="auto">
          <a:xfrm flipV="1">
            <a:off x="1676400" y="3886200"/>
            <a:ext cx="0" cy="304800"/>
          </a:xfrm>
          <a:prstGeom prst="line">
            <a:avLst/>
          </a:prstGeom>
          <a:noFill/>
          <a:ln w="15875">
            <a:solidFill>
              <a:srgbClr val="00BFFF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5" name="Line 41"/>
          <p:cNvSpPr>
            <a:spLocks noChangeShapeType="1"/>
          </p:cNvSpPr>
          <p:nvPr/>
        </p:nvSpPr>
        <p:spPr bwMode="auto">
          <a:xfrm flipV="1">
            <a:off x="1981200" y="3886200"/>
            <a:ext cx="0" cy="304800"/>
          </a:xfrm>
          <a:prstGeom prst="line">
            <a:avLst/>
          </a:prstGeom>
          <a:noFill/>
          <a:ln w="15875">
            <a:solidFill>
              <a:srgbClr val="00BFFF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06" name="Line 42"/>
          <p:cNvSpPr>
            <a:spLocks noChangeShapeType="1"/>
          </p:cNvSpPr>
          <p:nvPr/>
        </p:nvSpPr>
        <p:spPr bwMode="auto">
          <a:xfrm flipV="1">
            <a:off x="2286000" y="3886200"/>
            <a:ext cx="0" cy="304800"/>
          </a:xfrm>
          <a:prstGeom prst="line">
            <a:avLst/>
          </a:prstGeom>
          <a:noFill/>
          <a:ln w="15875">
            <a:solidFill>
              <a:srgbClr val="00BFFF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914400" y="3886200"/>
            <a:ext cx="1525588" cy="838200"/>
            <a:chOff x="576" y="2448"/>
            <a:chExt cx="961" cy="528"/>
          </a:xfrm>
        </p:grpSpPr>
        <p:grpSp>
          <p:nvGrpSpPr>
            <p:cNvPr id="8" name="Group 45"/>
            <p:cNvGrpSpPr>
              <a:grpSpLocks/>
            </p:cNvGrpSpPr>
            <p:nvPr/>
          </p:nvGrpSpPr>
          <p:grpSpPr bwMode="auto">
            <a:xfrm>
              <a:off x="576" y="2783"/>
              <a:ext cx="961" cy="193"/>
              <a:chOff x="575" y="1197"/>
              <a:chExt cx="961" cy="193"/>
            </a:xfrm>
          </p:grpSpPr>
          <p:sp>
            <p:nvSpPr>
              <p:cNvPr id="24611" name="AutoShape 46"/>
              <p:cNvSpPr>
                <a:spLocks noChangeArrowheads="1"/>
              </p:cNvSpPr>
              <p:nvPr/>
            </p:nvSpPr>
            <p:spPr bwMode="auto">
              <a:xfrm>
                <a:off x="575" y="1197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solidFill>
                      <a:srgbClr val="00FD00"/>
                    </a:solidFill>
                    <a:latin typeface="Trebuchet MS" pitchFamily="34" charset="0"/>
                  </a:rPr>
                  <a:t>2</a:t>
                </a:r>
                <a:endParaRPr lang="en-US" dirty="0"/>
              </a:p>
            </p:txBody>
          </p:sp>
          <p:sp>
            <p:nvSpPr>
              <p:cNvPr id="24612" name="AutoShape 47"/>
              <p:cNvSpPr>
                <a:spLocks noChangeArrowheads="1"/>
              </p:cNvSpPr>
              <p:nvPr/>
            </p:nvSpPr>
            <p:spPr bwMode="auto">
              <a:xfrm>
                <a:off x="767" y="1200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solidFill>
                      <a:srgbClr val="00FD00"/>
                    </a:solidFill>
                    <a:latin typeface="Trebuchet MS" pitchFamily="34" charset="0"/>
                  </a:rPr>
                  <a:t>4</a:t>
                </a:r>
                <a:endParaRPr lang="en-US" dirty="0"/>
              </a:p>
            </p:txBody>
          </p:sp>
          <p:sp>
            <p:nvSpPr>
              <p:cNvPr id="24613" name="AutoShape 48"/>
              <p:cNvSpPr>
                <a:spLocks noChangeArrowheads="1"/>
              </p:cNvSpPr>
              <p:nvPr/>
            </p:nvSpPr>
            <p:spPr bwMode="auto">
              <a:xfrm>
                <a:off x="959" y="1200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solidFill>
                      <a:srgbClr val="00FD00"/>
                    </a:solidFill>
                    <a:latin typeface="Trebuchet MS" pitchFamily="34" charset="0"/>
                  </a:rPr>
                  <a:t>5</a:t>
                </a:r>
                <a:endParaRPr lang="en-US" dirty="0"/>
              </a:p>
            </p:txBody>
          </p:sp>
          <p:sp>
            <p:nvSpPr>
              <p:cNvPr id="24614" name="AutoShape 49"/>
              <p:cNvSpPr>
                <a:spLocks noChangeArrowheads="1"/>
              </p:cNvSpPr>
              <p:nvPr/>
            </p:nvSpPr>
            <p:spPr bwMode="auto">
              <a:xfrm>
                <a:off x="1151" y="1200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solidFill>
                      <a:srgbClr val="FF7FFF"/>
                    </a:solidFill>
                    <a:latin typeface="Trebuchet MS" pitchFamily="34" charset="0"/>
                  </a:rPr>
                  <a:t>8</a:t>
                </a:r>
                <a:endParaRPr lang="en-US" dirty="0"/>
              </a:p>
            </p:txBody>
          </p:sp>
          <p:sp>
            <p:nvSpPr>
              <p:cNvPr id="24615" name="AutoShape 50"/>
              <p:cNvSpPr>
                <a:spLocks noChangeArrowheads="1"/>
              </p:cNvSpPr>
              <p:nvPr/>
            </p:nvSpPr>
            <p:spPr bwMode="auto">
              <a:xfrm>
                <a:off x="1343" y="1200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latin typeface="Trebuchet MS" pitchFamily="34" charset="0"/>
                  </a:rPr>
                  <a:t>7</a:t>
                </a:r>
                <a:endParaRPr lang="en-US" dirty="0"/>
              </a:p>
            </p:txBody>
          </p:sp>
        </p:grpSp>
        <p:sp>
          <p:nvSpPr>
            <p:cNvPr id="24609" name="Line 51"/>
            <p:cNvSpPr>
              <a:spLocks noChangeShapeType="1"/>
            </p:cNvSpPr>
            <p:nvPr/>
          </p:nvSpPr>
          <p:spPr bwMode="auto">
            <a:xfrm flipH="1">
              <a:off x="1056" y="2448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10" name="Line 52"/>
            <p:cNvSpPr>
              <a:spLocks noChangeShapeType="1"/>
            </p:cNvSpPr>
            <p:nvPr/>
          </p:nvSpPr>
          <p:spPr bwMode="auto">
            <a:xfrm>
              <a:off x="1056" y="2448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914400" y="4724400"/>
            <a:ext cx="1525588" cy="838200"/>
            <a:chOff x="576" y="2976"/>
            <a:chExt cx="961" cy="528"/>
          </a:xfrm>
        </p:grpSpPr>
        <p:grpSp>
          <p:nvGrpSpPr>
            <p:cNvPr id="10" name="Group 61"/>
            <p:cNvGrpSpPr>
              <a:grpSpLocks/>
            </p:cNvGrpSpPr>
            <p:nvPr/>
          </p:nvGrpSpPr>
          <p:grpSpPr bwMode="auto">
            <a:xfrm>
              <a:off x="576" y="3311"/>
              <a:ext cx="961" cy="193"/>
              <a:chOff x="575" y="1197"/>
              <a:chExt cx="961" cy="193"/>
            </a:xfrm>
          </p:grpSpPr>
          <p:sp>
            <p:nvSpPr>
              <p:cNvPr id="24603" name="AutoShape 62"/>
              <p:cNvSpPr>
                <a:spLocks noChangeArrowheads="1"/>
              </p:cNvSpPr>
              <p:nvPr/>
            </p:nvSpPr>
            <p:spPr bwMode="auto">
              <a:xfrm>
                <a:off x="575" y="1197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solidFill>
                      <a:srgbClr val="00FD00"/>
                    </a:solidFill>
                    <a:latin typeface="Trebuchet MS" pitchFamily="34" charset="0"/>
                  </a:rPr>
                  <a:t>2</a:t>
                </a:r>
                <a:endParaRPr lang="en-US" dirty="0"/>
              </a:p>
            </p:txBody>
          </p:sp>
          <p:sp>
            <p:nvSpPr>
              <p:cNvPr id="24604" name="AutoShape 63"/>
              <p:cNvSpPr>
                <a:spLocks noChangeArrowheads="1"/>
              </p:cNvSpPr>
              <p:nvPr/>
            </p:nvSpPr>
            <p:spPr bwMode="auto">
              <a:xfrm>
                <a:off x="767" y="1200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solidFill>
                      <a:srgbClr val="00FD00"/>
                    </a:solidFill>
                    <a:latin typeface="Trebuchet MS" pitchFamily="34" charset="0"/>
                  </a:rPr>
                  <a:t>4</a:t>
                </a:r>
                <a:endParaRPr lang="en-US" dirty="0"/>
              </a:p>
            </p:txBody>
          </p:sp>
          <p:sp>
            <p:nvSpPr>
              <p:cNvPr id="24605" name="AutoShape 64"/>
              <p:cNvSpPr>
                <a:spLocks noChangeArrowheads="1"/>
              </p:cNvSpPr>
              <p:nvPr/>
            </p:nvSpPr>
            <p:spPr bwMode="auto">
              <a:xfrm>
                <a:off x="959" y="1200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solidFill>
                      <a:srgbClr val="00FD00"/>
                    </a:solidFill>
                    <a:latin typeface="Trebuchet MS" pitchFamily="34" charset="0"/>
                  </a:rPr>
                  <a:t>5</a:t>
                </a:r>
                <a:endParaRPr lang="en-US" dirty="0"/>
              </a:p>
            </p:txBody>
          </p:sp>
          <p:sp>
            <p:nvSpPr>
              <p:cNvPr id="24606" name="AutoShape 65"/>
              <p:cNvSpPr>
                <a:spLocks noChangeArrowheads="1"/>
              </p:cNvSpPr>
              <p:nvPr/>
            </p:nvSpPr>
            <p:spPr bwMode="auto">
              <a:xfrm>
                <a:off x="1151" y="1200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solidFill>
                      <a:srgbClr val="00FD00"/>
                    </a:solidFill>
                    <a:latin typeface="Trebuchet MS" pitchFamily="34" charset="0"/>
                  </a:rPr>
                  <a:t>7</a:t>
                </a:r>
                <a:endParaRPr lang="en-US" dirty="0"/>
              </a:p>
            </p:txBody>
          </p:sp>
          <p:sp>
            <p:nvSpPr>
              <p:cNvPr id="24607" name="AutoShape 66"/>
              <p:cNvSpPr>
                <a:spLocks noChangeArrowheads="1"/>
              </p:cNvSpPr>
              <p:nvPr/>
            </p:nvSpPr>
            <p:spPr bwMode="auto">
              <a:xfrm>
                <a:off x="1343" y="1200"/>
                <a:ext cx="193" cy="190"/>
              </a:xfrm>
              <a:prstGeom prst="flowChartProcess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buNone/>
                </a:pPr>
                <a:r>
                  <a:rPr lang="en-US" dirty="0">
                    <a:solidFill>
                      <a:srgbClr val="FF7FFF"/>
                    </a:solidFill>
                    <a:latin typeface="Trebuchet MS" pitchFamily="34" charset="0"/>
                  </a:rPr>
                  <a:t>8</a:t>
                </a:r>
                <a:endParaRPr lang="en-US" dirty="0"/>
              </a:p>
            </p:txBody>
          </p:sp>
        </p:grpSp>
        <p:sp>
          <p:nvSpPr>
            <p:cNvPr id="24601" name="Line 67"/>
            <p:cNvSpPr>
              <a:spLocks noChangeShapeType="1"/>
            </p:cNvSpPr>
            <p:nvPr/>
          </p:nvSpPr>
          <p:spPr bwMode="auto">
            <a:xfrm flipH="1">
              <a:off x="1248" y="2976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2" name="Line 68"/>
            <p:cNvSpPr>
              <a:spLocks noChangeShapeType="1"/>
            </p:cNvSpPr>
            <p:nvPr/>
          </p:nvSpPr>
          <p:spPr bwMode="auto">
            <a:xfrm>
              <a:off x="1248" y="2976"/>
              <a:ext cx="192" cy="336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333" name="Line 69"/>
          <p:cNvSpPr>
            <a:spLocks noChangeShapeType="1"/>
          </p:cNvSpPr>
          <p:nvPr/>
        </p:nvSpPr>
        <p:spPr bwMode="auto">
          <a:xfrm flipV="1">
            <a:off x="1981200" y="4724400"/>
            <a:ext cx="0" cy="304800"/>
          </a:xfrm>
          <a:prstGeom prst="line">
            <a:avLst/>
          </a:prstGeom>
          <a:noFill/>
          <a:ln w="15875">
            <a:solidFill>
              <a:srgbClr val="00BFFF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334" name="Line 70"/>
          <p:cNvSpPr>
            <a:spLocks noChangeShapeType="1"/>
          </p:cNvSpPr>
          <p:nvPr/>
        </p:nvSpPr>
        <p:spPr bwMode="auto">
          <a:xfrm flipV="1">
            <a:off x="2286000" y="4724400"/>
            <a:ext cx="0" cy="304800"/>
          </a:xfrm>
          <a:prstGeom prst="line">
            <a:avLst/>
          </a:prstGeom>
          <a:noFill/>
          <a:ln w="15875">
            <a:solidFill>
              <a:srgbClr val="00BFFF"/>
            </a:solidFill>
            <a:round/>
            <a:headEnd/>
            <a:tailEnd type="stealth" w="med" len="lg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2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2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3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13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1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4" autoUpdateAnimBg="0"/>
      <p:bldP spid="11274" grpId="0" animBg="1"/>
      <p:bldP spid="11275" grpId="0" animBg="1"/>
      <p:bldP spid="11276" grpId="0" animBg="1"/>
      <p:bldP spid="11277" grpId="0" animBg="1"/>
      <p:bldP spid="11278" grpId="0" animBg="1"/>
      <p:bldP spid="11297" grpId="0" animBg="1"/>
      <p:bldP spid="11298" grpId="0" animBg="1"/>
      <p:bldP spid="11299" grpId="0" animBg="1"/>
      <p:bldP spid="11300" grpId="0" animBg="1"/>
      <p:bldP spid="11304" grpId="0" animBg="1"/>
      <p:bldP spid="11305" grpId="0" animBg="1"/>
      <p:bldP spid="11306" grpId="0" animBg="1"/>
      <p:bldP spid="11333" grpId="0" animBg="1"/>
      <p:bldP spid="113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Code for selection sort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61143"/>
            <a:ext cx="8839200" cy="480060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/>
              <a:t>void </a:t>
            </a:r>
            <a:r>
              <a:rPr lang="en-US" sz="2000" dirty="0" err="1" smtClean="0"/>
              <a:t>selection_sort</a:t>
            </a:r>
            <a:r>
              <a:rPr lang="en-US" sz="2000" dirty="0" smtClean="0"/>
              <a:t>(</a:t>
            </a:r>
            <a:r>
              <a:rPr lang="en-US" sz="2000" dirty="0" err="1" smtClean="0"/>
              <a:t>int</a:t>
            </a:r>
            <a:r>
              <a:rPr lang="en-US" sz="2000" dirty="0" smtClean="0"/>
              <a:t> list[])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{</a:t>
            </a:r>
          </a:p>
          <a:p>
            <a:pPr lvl="1">
              <a:buFontTx/>
              <a:buNone/>
              <a:defRPr/>
            </a:pPr>
            <a:r>
              <a:rPr lang="en-US" sz="2000" dirty="0" err="1" smtClean="0">
                <a:ea typeface="+mn-ea"/>
                <a:cs typeface="+mn-cs"/>
              </a:rPr>
              <a:t>int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err="1" smtClean="0">
                <a:ea typeface="+mn-ea"/>
                <a:cs typeface="+mn-cs"/>
              </a:rPr>
              <a:t>i,j</a:t>
            </a:r>
            <a:r>
              <a:rPr lang="en-US" sz="2000" dirty="0" smtClean="0">
                <a:ea typeface="+mn-ea"/>
                <a:cs typeface="+mn-cs"/>
              </a:rPr>
              <a:t>, smallest;</a:t>
            </a:r>
          </a:p>
          <a:p>
            <a:pPr lvl="1">
              <a:buFontTx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for(</a:t>
            </a:r>
            <a:r>
              <a:rPr lang="en-US" sz="2000" dirty="0" err="1" smtClean="0">
                <a:ea typeface="+mn-ea"/>
                <a:cs typeface="+mn-cs"/>
              </a:rPr>
              <a:t>i</a:t>
            </a:r>
            <a:r>
              <a:rPr lang="en-US" sz="2000" dirty="0" smtClean="0">
                <a:ea typeface="+mn-ea"/>
                <a:cs typeface="+mn-cs"/>
              </a:rPr>
              <a:t>=0;i&lt;</a:t>
            </a:r>
            <a:r>
              <a:rPr lang="en-US" sz="2000" dirty="0" err="1" smtClean="0">
                <a:ea typeface="+mn-ea"/>
                <a:cs typeface="+mn-cs"/>
              </a:rPr>
              <a:t>n;i</a:t>
            </a:r>
            <a:r>
              <a:rPr lang="en-US" sz="2000" dirty="0" smtClean="0">
                <a:ea typeface="+mn-ea"/>
                <a:cs typeface="+mn-cs"/>
              </a:rPr>
              <a:t>++){</a:t>
            </a:r>
          </a:p>
          <a:p>
            <a:pPr lvl="2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smallest=</a:t>
            </a:r>
            <a:r>
              <a:rPr lang="en-US" sz="2000" dirty="0" err="1" smtClean="0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;</a:t>
            </a:r>
          </a:p>
          <a:p>
            <a:pPr lvl="2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for(j=i+1;j&lt;</a:t>
            </a:r>
            <a:r>
              <a:rPr lang="en-US" sz="2000" dirty="0" err="1" smtClean="0">
                <a:solidFill>
                  <a:srgbClr val="FF0000"/>
                </a:solidFill>
                <a:ea typeface="+mn-ea"/>
                <a:cs typeface="+mn-cs"/>
              </a:rPr>
              <a:t>n;j</a:t>
            </a: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++){</a:t>
            </a:r>
          </a:p>
          <a:p>
            <a:pPr lvl="3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if(list[j]&lt;list[smallest])</a:t>
            </a:r>
          </a:p>
          <a:p>
            <a:pPr lvl="3">
              <a:buFontTx/>
              <a:buNone/>
              <a:defRPr/>
            </a:pPr>
            <a:r>
              <a:rPr lang="en-US" dirty="0" smtClean="0">
                <a:solidFill>
                  <a:srgbClr val="FF0000"/>
                </a:solidFill>
                <a:ea typeface="+mn-ea"/>
                <a:cs typeface="+mn-cs"/>
              </a:rPr>
              <a:t>smallest=j;</a:t>
            </a:r>
          </a:p>
          <a:p>
            <a:pPr lvl="2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}//end of inner loop</a:t>
            </a:r>
          </a:p>
          <a:p>
            <a:pPr lvl="2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temp=list[smallest];</a:t>
            </a:r>
          </a:p>
          <a:p>
            <a:pPr lvl="2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list[smallest]=list[</a:t>
            </a:r>
            <a:r>
              <a:rPr lang="en-US" sz="2000" dirty="0" err="1" smtClean="0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];</a:t>
            </a:r>
          </a:p>
          <a:p>
            <a:pPr lvl="2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list[</a:t>
            </a:r>
            <a:r>
              <a:rPr lang="en-US" sz="2000" dirty="0" err="1" smtClean="0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]=temp;</a:t>
            </a:r>
          </a:p>
          <a:p>
            <a:pPr lvl="1">
              <a:buFontTx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} //end of outer loop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}//end of </a:t>
            </a:r>
            <a:r>
              <a:rPr lang="en-US" sz="2000" dirty="0" err="1" smtClean="0"/>
              <a:t>selection_sort</a:t>
            </a:r>
            <a:endParaRPr lang="en-US" sz="2000" dirty="0" smtClean="0"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 of Insertion Sort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comparisons?</a:t>
            </a:r>
          </a:p>
          <a:p>
            <a:r>
              <a:rPr lang="en-US" dirty="0" smtClean="0"/>
              <a:t>(n-1)+(n-2)+…+1=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many swaps?</a:t>
            </a:r>
          </a:p>
          <a:p>
            <a:r>
              <a:rPr lang="en-US" dirty="0" smtClean="0"/>
              <a:t>n=O(n)</a:t>
            </a:r>
          </a:p>
          <a:p>
            <a:r>
              <a:rPr lang="en-US" dirty="0" smtClean="0"/>
              <a:t>How much space?</a:t>
            </a:r>
          </a:p>
          <a:p>
            <a:r>
              <a:rPr lang="en-US" dirty="0" smtClean="0"/>
              <a:t>In-place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Insertion Sort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105400"/>
          </a:xfrm>
          <a:noFill/>
        </p:spPr>
        <p:txBody>
          <a:bodyPr/>
          <a:lstStyle/>
          <a:p>
            <a:r>
              <a:rPr lang="en-US" smtClean="0"/>
              <a:t>Insertion sort is slower than quick sort, but not as slow as bubble sort, and it is easy to understand.</a:t>
            </a:r>
          </a:p>
          <a:p>
            <a:r>
              <a:rPr lang="en-US" smtClean="0"/>
              <a:t>Insertion sort works the same way as arranging your hand when playing cards.</a:t>
            </a:r>
          </a:p>
          <a:p>
            <a:pPr lvl="1"/>
            <a:r>
              <a:rPr lang="en-US" smtClean="0"/>
              <a:t>Out of the pile of unsorted cards that were dealt to you, you pick up a card and place it in your hand in the correct position relative to the cards you’re already holding.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Arranging Your Hand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pitchFamily="2" charset="2"/>
              <a:buChar char=" "/>
            </a:pPr>
            <a:endParaRPr lang="en-US" smtClean="0"/>
          </a:p>
          <a:p>
            <a:pPr>
              <a:buFont typeface="Monotype Sorts" pitchFamily="2" charset="2"/>
              <a:buChar char=" "/>
            </a:pPr>
            <a:endParaRPr lang="en-US" smtClean="0"/>
          </a:p>
          <a:p>
            <a:pPr>
              <a:buFont typeface="Monotype Sorts" pitchFamily="2" charset="2"/>
              <a:buChar char=" "/>
            </a:pPr>
            <a:r>
              <a:rPr lang="en-US" smtClean="0"/>
              <a:t>        </a:t>
            </a:r>
          </a:p>
          <a:p>
            <a:pPr>
              <a:buFont typeface="Monotype Sorts" pitchFamily="2" charset="2"/>
              <a:buChar char=" "/>
            </a:pPr>
            <a:endParaRPr lang="en-US" smtClean="0"/>
          </a:p>
          <a:p>
            <a:pPr>
              <a:buFont typeface="Monotype Sorts" pitchFamily="2" charset="2"/>
              <a:buChar char=" "/>
            </a:pPr>
            <a:endParaRPr lang="en-US" smtClean="0"/>
          </a:p>
          <a:p>
            <a:pPr>
              <a:buFont typeface="Monotype Sorts" pitchFamily="2" charset="2"/>
              <a:buChar char=" "/>
            </a:pPr>
            <a:r>
              <a:rPr lang="en-US" smtClean="0"/>
              <a:t>       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968750" y="1758950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5187950" y="2063750"/>
            <a:ext cx="9017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 rot="1980000">
            <a:off x="6711950" y="1987550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 rot="-1200000">
            <a:off x="6026150" y="1911350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758950" y="32067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 rot="-1920000">
            <a:off x="4425950" y="2139950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968750" y="3206750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5264150" y="4654550"/>
            <a:ext cx="9017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 rot="1980000">
            <a:off x="6635750" y="3282950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1758950" y="44259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4"/>
          <p:cNvSpPr>
            <a:spLocks noChangeArrowheads="1"/>
          </p:cNvSpPr>
          <p:nvPr/>
        </p:nvSpPr>
        <p:spPr bwMode="auto">
          <a:xfrm>
            <a:off x="996950" y="44259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 rot="1980000">
            <a:off x="6711950" y="4578350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8" name="Rectangle 16"/>
          <p:cNvSpPr>
            <a:spLocks noChangeArrowheads="1"/>
          </p:cNvSpPr>
          <p:nvPr/>
        </p:nvSpPr>
        <p:spPr bwMode="auto">
          <a:xfrm rot="-1200000">
            <a:off x="6102350" y="4502150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5264150" y="3511550"/>
            <a:ext cx="9017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0" name="Rectangle 18"/>
          <p:cNvSpPr>
            <a:spLocks noChangeArrowheads="1"/>
          </p:cNvSpPr>
          <p:nvPr/>
        </p:nvSpPr>
        <p:spPr bwMode="auto">
          <a:xfrm rot="-1200000">
            <a:off x="6102350" y="3359150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1" name="Rectangle 19"/>
          <p:cNvSpPr>
            <a:spLocks noChangeArrowheads="1"/>
          </p:cNvSpPr>
          <p:nvPr/>
        </p:nvSpPr>
        <p:spPr bwMode="auto">
          <a:xfrm>
            <a:off x="1890713" y="3254375"/>
            <a:ext cx="31098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sz="1800" dirty="0"/>
              <a:t>7</a:t>
            </a:r>
          </a:p>
        </p:txBody>
      </p:sp>
      <p:sp>
        <p:nvSpPr>
          <p:cNvPr id="28692" name="Rectangle 20"/>
          <p:cNvSpPr>
            <a:spLocks noChangeArrowheads="1"/>
          </p:cNvSpPr>
          <p:nvPr/>
        </p:nvSpPr>
        <p:spPr bwMode="auto">
          <a:xfrm>
            <a:off x="1128713" y="4405313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28693" name="Rectangle 21"/>
          <p:cNvSpPr>
            <a:spLocks noChangeArrowheads="1"/>
          </p:cNvSpPr>
          <p:nvPr/>
        </p:nvSpPr>
        <p:spPr bwMode="auto">
          <a:xfrm>
            <a:off x="1890713" y="4405313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7</a:t>
            </a:r>
          </a:p>
        </p:txBody>
      </p:sp>
      <p:sp>
        <p:nvSpPr>
          <p:cNvPr id="28694" name="AutoShape 22"/>
          <p:cNvSpPr>
            <a:spLocks noChangeArrowheads="1"/>
          </p:cNvSpPr>
          <p:nvPr/>
        </p:nvSpPr>
        <p:spPr bwMode="auto">
          <a:xfrm>
            <a:off x="1987550" y="36639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5" name="AutoShape 23"/>
          <p:cNvSpPr>
            <a:spLocks noChangeArrowheads="1"/>
          </p:cNvSpPr>
          <p:nvPr/>
        </p:nvSpPr>
        <p:spPr bwMode="auto">
          <a:xfrm>
            <a:off x="1987550" y="48831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96" name="AutoShape 24"/>
          <p:cNvSpPr>
            <a:spLocks noChangeArrowheads="1"/>
          </p:cNvSpPr>
          <p:nvPr/>
        </p:nvSpPr>
        <p:spPr bwMode="auto">
          <a:xfrm>
            <a:off x="1225550" y="48831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Arranging Your Hand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 typeface="Monotype Sorts" pitchFamily="2" charset="2"/>
              <a:buChar char=" "/>
            </a:pPr>
            <a:endParaRPr lang="en-US" dirty="0" smtClean="0"/>
          </a:p>
          <a:p>
            <a:pPr>
              <a:buFont typeface="Monotype Sorts" pitchFamily="2" charset="2"/>
              <a:buChar char=" "/>
            </a:pPr>
            <a:endParaRPr lang="en-US" dirty="0" smtClean="0"/>
          </a:p>
          <a:p>
            <a:pPr>
              <a:buFont typeface="Monotype Sorts" pitchFamily="2" charset="2"/>
              <a:buChar char=" "/>
            </a:pPr>
            <a:r>
              <a:rPr lang="en-US" dirty="0" smtClean="0"/>
              <a:t>        </a:t>
            </a:r>
          </a:p>
          <a:p>
            <a:pPr>
              <a:buFont typeface="Monotype Sorts" pitchFamily="2" charset="2"/>
              <a:buChar char=" "/>
            </a:pPr>
            <a:endParaRPr lang="en-US" dirty="0" smtClean="0"/>
          </a:p>
          <a:p>
            <a:pPr>
              <a:buFont typeface="Monotype Sorts" pitchFamily="2" charset="2"/>
              <a:buChar char=" "/>
            </a:pPr>
            <a:endParaRPr lang="en-US" dirty="0" smtClean="0"/>
          </a:p>
          <a:p>
            <a:pPr>
              <a:buFont typeface="Monotype Sorts" pitchFamily="2" charset="2"/>
              <a:buChar char=" "/>
            </a:pPr>
            <a:r>
              <a:rPr lang="en-US" dirty="0" smtClean="0"/>
              <a:t>       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187950" y="2063750"/>
            <a:ext cx="9017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 rot="1980000">
            <a:off x="6711950" y="1987550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 rot="-1200000">
            <a:off x="6026150" y="1911350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 rot="1980000">
            <a:off x="6635750" y="3282950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3282950" y="44259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996950" y="31305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 rot="1980000">
            <a:off x="6711950" y="4578350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5264150" y="3511550"/>
            <a:ext cx="901700" cy="5969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128713" y="4405313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1890713" y="4405313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6</a:t>
            </a:r>
          </a:p>
        </p:txBody>
      </p:sp>
      <p:sp>
        <p:nvSpPr>
          <p:cNvPr id="29711" name="AutoShape 15"/>
          <p:cNvSpPr>
            <a:spLocks noChangeArrowheads="1"/>
          </p:cNvSpPr>
          <p:nvPr/>
        </p:nvSpPr>
        <p:spPr bwMode="auto">
          <a:xfrm>
            <a:off x="2216150" y="22923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1987550" y="48831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AutoShape 17"/>
          <p:cNvSpPr>
            <a:spLocks noChangeArrowheads="1"/>
          </p:cNvSpPr>
          <p:nvPr/>
        </p:nvSpPr>
        <p:spPr bwMode="auto">
          <a:xfrm>
            <a:off x="1225550" y="48831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1987550" y="18351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1738313" y="1890713"/>
            <a:ext cx="64120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</a:t>
            </a:r>
            <a:r>
              <a:rPr lang="en-US" dirty="0"/>
              <a:t>7</a:t>
            </a:r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1073150" y="18351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1204913" y="1890713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29718" name="AutoShape 22"/>
          <p:cNvSpPr>
            <a:spLocks noChangeArrowheads="1"/>
          </p:cNvSpPr>
          <p:nvPr/>
        </p:nvSpPr>
        <p:spPr bwMode="auto">
          <a:xfrm>
            <a:off x="1301750" y="22923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1758950" y="44259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Rectangle 24"/>
          <p:cNvSpPr>
            <a:spLocks noChangeArrowheads="1"/>
          </p:cNvSpPr>
          <p:nvPr/>
        </p:nvSpPr>
        <p:spPr bwMode="auto">
          <a:xfrm>
            <a:off x="2652713" y="4405313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7</a:t>
            </a:r>
          </a:p>
        </p:txBody>
      </p:sp>
      <p:sp>
        <p:nvSpPr>
          <p:cNvPr id="29721" name="AutoShape 25"/>
          <p:cNvSpPr>
            <a:spLocks noChangeArrowheads="1"/>
          </p:cNvSpPr>
          <p:nvPr/>
        </p:nvSpPr>
        <p:spPr bwMode="auto">
          <a:xfrm>
            <a:off x="2749550" y="48831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2" name="Rectangle 26"/>
          <p:cNvSpPr>
            <a:spLocks noChangeArrowheads="1"/>
          </p:cNvSpPr>
          <p:nvPr/>
        </p:nvSpPr>
        <p:spPr bwMode="auto">
          <a:xfrm>
            <a:off x="996950" y="44259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3" name="Rectangle 27"/>
          <p:cNvSpPr>
            <a:spLocks noChangeArrowheads="1"/>
          </p:cNvSpPr>
          <p:nvPr/>
        </p:nvSpPr>
        <p:spPr bwMode="auto">
          <a:xfrm>
            <a:off x="1128713" y="3186113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29724" name="AutoShape 28"/>
          <p:cNvSpPr>
            <a:spLocks noChangeArrowheads="1"/>
          </p:cNvSpPr>
          <p:nvPr/>
        </p:nvSpPr>
        <p:spPr bwMode="auto">
          <a:xfrm>
            <a:off x="1225550" y="35877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5" name="Rectangle 29"/>
          <p:cNvSpPr>
            <a:spLocks noChangeArrowheads="1"/>
          </p:cNvSpPr>
          <p:nvPr/>
        </p:nvSpPr>
        <p:spPr bwMode="auto">
          <a:xfrm>
            <a:off x="1758950" y="31305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6" name="Rectangle 30"/>
          <p:cNvSpPr>
            <a:spLocks noChangeArrowheads="1"/>
          </p:cNvSpPr>
          <p:nvPr/>
        </p:nvSpPr>
        <p:spPr bwMode="auto">
          <a:xfrm>
            <a:off x="1890713" y="3186113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6</a:t>
            </a:r>
          </a:p>
        </p:txBody>
      </p:sp>
      <p:sp>
        <p:nvSpPr>
          <p:cNvPr id="29727" name="AutoShape 31"/>
          <p:cNvSpPr>
            <a:spLocks noChangeArrowheads="1"/>
          </p:cNvSpPr>
          <p:nvPr/>
        </p:nvSpPr>
        <p:spPr bwMode="auto">
          <a:xfrm>
            <a:off x="1987550" y="35877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Rectangle 32"/>
          <p:cNvSpPr>
            <a:spLocks noChangeArrowheads="1"/>
          </p:cNvSpPr>
          <p:nvPr/>
        </p:nvSpPr>
        <p:spPr bwMode="auto">
          <a:xfrm>
            <a:off x="2520950" y="31305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9" name="Rectangle 33"/>
          <p:cNvSpPr>
            <a:spLocks noChangeArrowheads="1"/>
          </p:cNvSpPr>
          <p:nvPr/>
        </p:nvSpPr>
        <p:spPr bwMode="auto">
          <a:xfrm>
            <a:off x="2652713" y="3186113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7</a:t>
            </a:r>
          </a:p>
        </p:txBody>
      </p:sp>
      <p:sp>
        <p:nvSpPr>
          <p:cNvPr id="29730" name="AutoShape 34"/>
          <p:cNvSpPr>
            <a:spLocks noChangeArrowheads="1"/>
          </p:cNvSpPr>
          <p:nvPr/>
        </p:nvSpPr>
        <p:spPr bwMode="auto">
          <a:xfrm>
            <a:off x="2749550" y="35877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1" name="Rectangle 35"/>
          <p:cNvSpPr>
            <a:spLocks noChangeArrowheads="1"/>
          </p:cNvSpPr>
          <p:nvPr/>
        </p:nvSpPr>
        <p:spPr bwMode="auto">
          <a:xfrm>
            <a:off x="2520950" y="44259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2" name="Rectangle 36"/>
          <p:cNvSpPr>
            <a:spLocks noChangeArrowheads="1"/>
          </p:cNvSpPr>
          <p:nvPr/>
        </p:nvSpPr>
        <p:spPr bwMode="auto">
          <a:xfrm>
            <a:off x="4044950" y="54927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Rectangle 37"/>
          <p:cNvSpPr>
            <a:spLocks noChangeArrowheads="1"/>
          </p:cNvSpPr>
          <p:nvPr/>
        </p:nvSpPr>
        <p:spPr bwMode="auto">
          <a:xfrm>
            <a:off x="3414713" y="4405313"/>
            <a:ext cx="275718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K</a:t>
            </a:r>
          </a:p>
        </p:txBody>
      </p:sp>
      <p:sp>
        <p:nvSpPr>
          <p:cNvPr id="29734" name="AutoShape 38"/>
          <p:cNvSpPr>
            <a:spLocks noChangeArrowheads="1"/>
          </p:cNvSpPr>
          <p:nvPr/>
        </p:nvSpPr>
        <p:spPr bwMode="auto">
          <a:xfrm>
            <a:off x="3511550" y="48831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5" name="Rectangle 39"/>
          <p:cNvSpPr>
            <a:spLocks noChangeArrowheads="1"/>
          </p:cNvSpPr>
          <p:nvPr/>
        </p:nvSpPr>
        <p:spPr bwMode="auto">
          <a:xfrm>
            <a:off x="996950" y="54927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Rectangle 40"/>
          <p:cNvSpPr>
            <a:spLocks noChangeArrowheads="1"/>
          </p:cNvSpPr>
          <p:nvPr/>
        </p:nvSpPr>
        <p:spPr bwMode="auto">
          <a:xfrm>
            <a:off x="1758950" y="54927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Rectangle 41"/>
          <p:cNvSpPr>
            <a:spLocks noChangeArrowheads="1"/>
          </p:cNvSpPr>
          <p:nvPr/>
        </p:nvSpPr>
        <p:spPr bwMode="auto">
          <a:xfrm>
            <a:off x="2520950" y="54927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Rectangle 42"/>
          <p:cNvSpPr>
            <a:spLocks noChangeArrowheads="1"/>
          </p:cNvSpPr>
          <p:nvPr/>
        </p:nvSpPr>
        <p:spPr bwMode="auto">
          <a:xfrm>
            <a:off x="3282950" y="54927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39" name="Rectangle 43"/>
          <p:cNvSpPr>
            <a:spLocks noChangeArrowheads="1"/>
          </p:cNvSpPr>
          <p:nvPr/>
        </p:nvSpPr>
        <p:spPr bwMode="auto">
          <a:xfrm>
            <a:off x="1128713" y="5548313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1890713" y="5548313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6</a:t>
            </a:r>
          </a:p>
        </p:txBody>
      </p:sp>
      <p:sp>
        <p:nvSpPr>
          <p:cNvPr id="29741" name="Rectangle 45"/>
          <p:cNvSpPr>
            <a:spLocks noChangeArrowheads="1"/>
          </p:cNvSpPr>
          <p:nvPr/>
        </p:nvSpPr>
        <p:spPr bwMode="auto">
          <a:xfrm>
            <a:off x="2652713" y="5548313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7</a:t>
            </a:r>
          </a:p>
        </p:txBody>
      </p:sp>
      <p:sp>
        <p:nvSpPr>
          <p:cNvPr id="29742" name="Rectangle 46"/>
          <p:cNvSpPr>
            <a:spLocks noChangeArrowheads="1"/>
          </p:cNvSpPr>
          <p:nvPr/>
        </p:nvSpPr>
        <p:spPr bwMode="auto">
          <a:xfrm>
            <a:off x="3414713" y="5548313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8</a:t>
            </a:r>
          </a:p>
        </p:txBody>
      </p:sp>
      <p:sp>
        <p:nvSpPr>
          <p:cNvPr id="29743" name="Rectangle 47"/>
          <p:cNvSpPr>
            <a:spLocks noChangeArrowheads="1"/>
          </p:cNvSpPr>
          <p:nvPr/>
        </p:nvSpPr>
        <p:spPr bwMode="auto">
          <a:xfrm>
            <a:off x="4176713" y="5548313"/>
            <a:ext cx="275718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K</a:t>
            </a:r>
          </a:p>
        </p:txBody>
      </p:sp>
      <p:sp>
        <p:nvSpPr>
          <p:cNvPr id="29744" name="AutoShape 48"/>
          <p:cNvSpPr>
            <a:spLocks noChangeArrowheads="1"/>
          </p:cNvSpPr>
          <p:nvPr/>
        </p:nvSpPr>
        <p:spPr bwMode="auto">
          <a:xfrm>
            <a:off x="1225550" y="59499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5" name="AutoShape 49"/>
          <p:cNvSpPr>
            <a:spLocks noChangeArrowheads="1"/>
          </p:cNvSpPr>
          <p:nvPr/>
        </p:nvSpPr>
        <p:spPr bwMode="auto">
          <a:xfrm>
            <a:off x="1987550" y="59499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6" name="AutoShape 50"/>
          <p:cNvSpPr>
            <a:spLocks noChangeArrowheads="1"/>
          </p:cNvSpPr>
          <p:nvPr/>
        </p:nvSpPr>
        <p:spPr bwMode="auto">
          <a:xfrm>
            <a:off x="2749550" y="59499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7" name="AutoShape 51"/>
          <p:cNvSpPr>
            <a:spLocks noChangeArrowheads="1"/>
          </p:cNvSpPr>
          <p:nvPr/>
        </p:nvSpPr>
        <p:spPr bwMode="auto">
          <a:xfrm>
            <a:off x="3511550" y="59499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48" name="AutoShape 52"/>
          <p:cNvSpPr>
            <a:spLocks noChangeArrowheads="1"/>
          </p:cNvSpPr>
          <p:nvPr/>
        </p:nvSpPr>
        <p:spPr bwMode="auto">
          <a:xfrm>
            <a:off x="4273550" y="59499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Insertion Sort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066800"/>
            <a:ext cx="8382000" cy="4114800"/>
          </a:xfrm>
          <a:noFill/>
        </p:spPr>
        <p:txBody>
          <a:bodyPr/>
          <a:lstStyle/>
          <a:p>
            <a:pPr>
              <a:buFont typeface="Monotype Sorts" pitchFamily="2" charset="2"/>
              <a:buChar char=" "/>
            </a:pPr>
            <a:r>
              <a:rPr lang="en-US" smtClean="0"/>
              <a:t> 					   </a:t>
            </a:r>
            <a:r>
              <a:rPr lang="en-US" sz="2400" b="1" smtClean="0"/>
              <a:t>Unsorted - shaded</a:t>
            </a:r>
            <a:endParaRPr lang="en-US" smtClean="0"/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Look at 2nd item - 5.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Compare 5 to 7.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        				     5 is smaller, so move 5  					     to temp, leaving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 an empty slot in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  position 2. 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   Move 7 into the empty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   slot, leaving position 1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   open.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    Move 5 into the open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    position.</a:t>
            </a:r>
          </a:p>
          <a:p>
            <a:pPr>
              <a:buFont typeface="Monotype Sorts" pitchFamily="2" charset="2"/>
              <a:buChar char=" "/>
            </a:pPr>
            <a:endParaRPr lang="en-US" smtClean="0"/>
          </a:p>
          <a:p>
            <a:pPr>
              <a:buFont typeface="Monotype Sorts" pitchFamily="2" charset="2"/>
              <a:buChar char=" "/>
            </a:pPr>
            <a:endParaRPr lang="en-US" smtClean="0"/>
          </a:p>
          <a:p>
            <a:pPr>
              <a:buFont typeface="Monotype Sorts" pitchFamily="2" charset="2"/>
              <a:buChar char=" "/>
            </a:pPr>
            <a:endParaRPr lang="en-US" smtClean="0"/>
          </a:p>
          <a:p>
            <a:pPr>
              <a:buFont typeface="Monotype Sorts" pitchFamily="2" charset="2"/>
              <a:buChar char=" "/>
            </a:pPr>
            <a:r>
              <a:rPr lang="en-US" smtClean="0"/>
              <a:t>       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2535238" y="32210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49238" y="22304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143000" y="2659063"/>
            <a:ext cx="516168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sz="1800" dirty="0" smtClean="0"/>
              <a:t>  </a:t>
            </a:r>
            <a:endParaRPr lang="en-US" sz="1800" dirty="0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81000" y="32766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7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1141413" y="3808413"/>
            <a:ext cx="354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AutoShape 9"/>
          <p:cNvSpPr>
            <a:spLocks noChangeArrowheads="1"/>
          </p:cNvSpPr>
          <p:nvPr/>
        </p:nvSpPr>
        <p:spPr bwMode="auto">
          <a:xfrm>
            <a:off x="477838" y="16970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477838" y="36782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Rectangle 11"/>
          <p:cNvSpPr>
            <a:spLocks noChangeArrowheads="1"/>
          </p:cNvSpPr>
          <p:nvPr/>
        </p:nvSpPr>
        <p:spPr bwMode="auto">
          <a:xfrm>
            <a:off x="304800" y="12954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1143000" y="22860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1011238" y="32210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249238" y="32210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>
            <a:off x="477838" y="26876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6" name="Rectangle 16"/>
          <p:cNvSpPr>
            <a:spLocks noChangeArrowheads="1"/>
          </p:cNvSpPr>
          <p:nvPr/>
        </p:nvSpPr>
        <p:spPr bwMode="auto">
          <a:xfrm>
            <a:off x="1011238" y="22304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7" name="AutoShape 17"/>
          <p:cNvSpPr>
            <a:spLocks noChangeArrowheads="1"/>
          </p:cNvSpPr>
          <p:nvPr/>
        </p:nvSpPr>
        <p:spPr bwMode="auto">
          <a:xfrm>
            <a:off x="1123724" y="2641600"/>
            <a:ext cx="487362" cy="406399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1773238" y="22304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9" name="Rectangle 19"/>
          <p:cNvSpPr>
            <a:spLocks noChangeArrowheads="1"/>
          </p:cNvSpPr>
          <p:nvPr/>
        </p:nvSpPr>
        <p:spPr bwMode="auto">
          <a:xfrm>
            <a:off x="381000" y="22860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7</a:t>
            </a:r>
          </a:p>
        </p:txBody>
      </p:sp>
      <p:sp>
        <p:nvSpPr>
          <p:cNvPr id="30740" name="Rectangle 20"/>
          <p:cNvSpPr>
            <a:spLocks noChangeArrowheads="1"/>
          </p:cNvSpPr>
          <p:nvPr/>
        </p:nvSpPr>
        <p:spPr bwMode="auto">
          <a:xfrm>
            <a:off x="1773238" y="32210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3297238" y="42116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2" name="Rectangle 22"/>
          <p:cNvSpPr>
            <a:spLocks noChangeArrowheads="1"/>
          </p:cNvSpPr>
          <p:nvPr/>
        </p:nvSpPr>
        <p:spPr bwMode="auto">
          <a:xfrm>
            <a:off x="249238" y="42116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1011238" y="42116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4" name="Rectangle 24"/>
          <p:cNvSpPr>
            <a:spLocks noChangeArrowheads="1"/>
          </p:cNvSpPr>
          <p:nvPr/>
        </p:nvSpPr>
        <p:spPr bwMode="auto">
          <a:xfrm>
            <a:off x="1773238" y="42116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5" name="Rectangle 25"/>
          <p:cNvSpPr>
            <a:spLocks noChangeArrowheads="1"/>
          </p:cNvSpPr>
          <p:nvPr/>
        </p:nvSpPr>
        <p:spPr bwMode="auto">
          <a:xfrm>
            <a:off x="2535238" y="42116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6" name="Rectangle 26"/>
          <p:cNvSpPr>
            <a:spLocks noChangeArrowheads="1"/>
          </p:cNvSpPr>
          <p:nvPr/>
        </p:nvSpPr>
        <p:spPr bwMode="auto">
          <a:xfrm>
            <a:off x="381000" y="52578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30747" name="Rectangle 27"/>
          <p:cNvSpPr>
            <a:spLocks noChangeArrowheads="1"/>
          </p:cNvSpPr>
          <p:nvPr/>
        </p:nvSpPr>
        <p:spPr bwMode="auto">
          <a:xfrm>
            <a:off x="1143000" y="42672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7</a:t>
            </a:r>
          </a:p>
        </p:txBody>
      </p:sp>
      <p:sp>
        <p:nvSpPr>
          <p:cNvPr id="30748" name="AutoShape 28"/>
          <p:cNvSpPr>
            <a:spLocks noChangeArrowheads="1"/>
          </p:cNvSpPr>
          <p:nvPr/>
        </p:nvSpPr>
        <p:spPr bwMode="auto">
          <a:xfrm>
            <a:off x="477838" y="56594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49" name="AutoShape 29"/>
          <p:cNvSpPr>
            <a:spLocks noChangeArrowheads="1"/>
          </p:cNvSpPr>
          <p:nvPr/>
        </p:nvSpPr>
        <p:spPr bwMode="auto">
          <a:xfrm>
            <a:off x="1239838" y="46688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249238" y="12398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1" name="Rectangle 31"/>
          <p:cNvSpPr>
            <a:spLocks noChangeArrowheads="1"/>
          </p:cNvSpPr>
          <p:nvPr/>
        </p:nvSpPr>
        <p:spPr bwMode="auto">
          <a:xfrm>
            <a:off x="1011238" y="12398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2" name="Rectangle 32"/>
          <p:cNvSpPr>
            <a:spLocks noChangeArrowheads="1"/>
          </p:cNvSpPr>
          <p:nvPr/>
        </p:nvSpPr>
        <p:spPr bwMode="auto">
          <a:xfrm>
            <a:off x="1773238" y="12398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2535238" y="22304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2667000" y="1295400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3297238" y="12398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6" name="AutoShape 36"/>
          <p:cNvSpPr>
            <a:spLocks noChangeArrowheads="1"/>
          </p:cNvSpPr>
          <p:nvPr/>
        </p:nvSpPr>
        <p:spPr bwMode="auto">
          <a:xfrm>
            <a:off x="2763838" y="16970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7" name="AutoShape 37"/>
          <p:cNvSpPr>
            <a:spLocks noChangeArrowheads="1"/>
          </p:cNvSpPr>
          <p:nvPr/>
        </p:nvSpPr>
        <p:spPr bwMode="auto">
          <a:xfrm>
            <a:off x="4592638" y="36782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8" name="Rectangle 38"/>
          <p:cNvSpPr>
            <a:spLocks noChangeArrowheads="1"/>
          </p:cNvSpPr>
          <p:nvPr/>
        </p:nvSpPr>
        <p:spPr bwMode="auto">
          <a:xfrm>
            <a:off x="2535238" y="12398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3297238" y="22304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0" name="Rectangle 40"/>
          <p:cNvSpPr>
            <a:spLocks noChangeArrowheads="1"/>
          </p:cNvSpPr>
          <p:nvPr/>
        </p:nvSpPr>
        <p:spPr bwMode="auto">
          <a:xfrm>
            <a:off x="4364038" y="32210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1" name="Rectangle 41"/>
          <p:cNvSpPr>
            <a:spLocks noChangeArrowheads="1"/>
          </p:cNvSpPr>
          <p:nvPr/>
        </p:nvSpPr>
        <p:spPr bwMode="auto">
          <a:xfrm>
            <a:off x="4495800" y="32766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30762" name="Rectangle 42"/>
          <p:cNvSpPr>
            <a:spLocks noChangeArrowheads="1"/>
          </p:cNvSpPr>
          <p:nvPr/>
        </p:nvSpPr>
        <p:spPr bwMode="auto">
          <a:xfrm>
            <a:off x="3297238" y="32210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3" name="Rectangle 43"/>
          <p:cNvSpPr>
            <a:spLocks noChangeArrowheads="1"/>
          </p:cNvSpPr>
          <p:nvPr/>
        </p:nvSpPr>
        <p:spPr bwMode="auto">
          <a:xfrm>
            <a:off x="249238" y="52022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4" name="Rectangle 44"/>
          <p:cNvSpPr>
            <a:spLocks noChangeArrowheads="1"/>
          </p:cNvSpPr>
          <p:nvPr/>
        </p:nvSpPr>
        <p:spPr bwMode="auto">
          <a:xfrm>
            <a:off x="1011238" y="52022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5" name="Rectangle 45"/>
          <p:cNvSpPr>
            <a:spLocks noChangeArrowheads="1"/>
          </p:cNvSpPr>
          <p:nvPr/>
        </p:nvSpPr>
        <p:spPr bwMode="auto">
          <a:xfrm>
            <a:off x="1773238" y="52022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6" name="Rectangle 46"/>
          <p:cNvSpPr>
            <a:spLocks noChangeArrowheads="1"/>
          </p:cNvSpPr>
          <p:nvPr/>
        </p:nvSpPr>
        <p:spPr bwMode="auto">
          <a:xfrm>
            <a:off x="2535238" y="52022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7" name="Rectangle 47"/>
          <p:cNvSpPr>
            <a:spLocks noChangeArrowheads="1"/>
          </p:cNvSpPr>
          <p:nvPr/>
        </p:nvSpPr>
        <p:spPr bwMode="auto">
          <a:xfrm>
            <a:off x="3297238" y="52022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68" name="Rectangle 48"/>
          <p:cNvSpPr>
            <a:spLocks noChangeArrowheads="1"/>
          </p:cNvSpPr>
          <p:nvPr/>
        </p:nvSpPr>
        <p:spPr bwMode="auto">
          <a:xfrm>
            <a:off x="1066800" y="5257800"/>
            <a:ext cx="28854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 7</a:t>
            </a:r>
          </a:p>
        </p:txBody>
      </p:sp>
      <p:sp>
        <p:nvSpPr>
          <p:cNvPr id="30769" name="AutoShape 49"/>
          <p:cNvSpPr>
            <a:spLocks noChangeArrowheads="1"/>
          </p:cNvSpPr>
          <p:nvPr/>
        </p:nvSpPr>
        <p:spPr bwMode="auto">
          <a:xfrm>
            <a:off x="1239838" y="56594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0" name="Line 50"/>
          <p:cNvSpPr>
            <a:spLocks noChangeShapeType="1"/>
          </p:cNvSpPr>
          <p:nvPr/>
        </p:nvSpPr>
        <p:spPr bwMode="auto">
          <a:xfrm>
            <a:off x="1620838" y="2681288"/>
            <a:ext cx="3035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1" name="Line 51"/>
          <p:cNvSpPr>
            <a:spLocks noChangeShapeType="1"/>
          </p:cNvSpPr>
          <p:nvPr/>
        </p:nvSpPr>
        <p:spPr bwMode="auto">
          <a:xfrm>
            <a:off x="4662488" y="2687638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2" name="Rectangle 52"/>
          <p:cNvSpPr>
            <a:spLocks noChangeArrowheads="1"/>
          </p:cNvSpPr>
          <p:nvPr/>
        </p:nvSpPr>
        <p:spPr bwMode="auto">
          <a:xfrm>
            <a:off x="4495800" y="28956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v</a:t>
            </a:r>
          </a:p>
        </p:txBody>
      </p:sp>
      <p:sp>
        <p:nvSpPr>
          <p:cNvPr id="30773" name="Line 53"/>
          <p:cNvSpPr>
            <a:spLocks noChangeShapeType="1"/>
          </p:cNvSpPr>
          <p:nvPr/>
        </p:nvSpPr>
        <p:spPr bwMode="auto">
          <a:xfrm flipH="1">
            <a:off x="1227138" y="2681288"/>
            <a:ext cx="698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4" name="Rectangle 54"/>
          <p:cNvSpPr>
            <a:spLocks noChangeArrowheads="1"/>
          </p:cNvSpPr>
          <p:nvPr/>
        </p:nvSpPr>
        <p:spPr bwMode="auto">
          <a:xfrm>
            <a:off x="762000" y="4495800"/>
            <a:ext cx="25808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&gt;</a:t>
            </a:r>
          </a:p>
        </p:txBody>
      </p:sp>
      <p:sp>
        <p:nvSpPr>
          <p:cNvPr id="30775" name="Line 55"/>
          <p:cNvSpPr>
            <a:spLocks noChangeShapeType="1"/>
          </p:cNvSpPr>
          <p:nvPr/>
        </p:nvSpPr>
        <p:spPr bwMode="auto">
          <a:xfrm>
            <a:off x="687388" y="4710113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6" name="Line 56"/>
          <p:cNvSpPr>
            <a:spLocks noChangeShapeType="1"/>
          </p:cNvSpPr>
          <p:nvPr/>
        </p:nvSpPr>
        <p:spPr bwMode="auto">
          <a:xfrm flipV="1">
            <a:off x="690563" y="3922713"/>
            <a:ext cx="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7" name="Rectangle 57"/>
          <p:cNvSpPr>
            <a:spLocks noChangeArrowheads="1"/>
          </p:cNvSpPr>
          <p:nvPr/>
        </p:nvSpPr>
        <p:spPr bwMode="auto">
          <a:xfrm>
            <a:off x="762000" y="5410200"/>
            <a:ext cx="25808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&lt;</a:t>
            </a:r>
          </a:p>
        </p:txBody>
      </p:sp>
      <p:sp>
        <p:nvSpPr>
          <p:cNvPr id="30778" name="Line 58"/>
          <p:cNvSpPr>
            <a:spLocks noChangeShapeType="1"/>
          </p:cNvSpPr>
          <p:nvPr/>
        </p:nvSpPr>
        <p:spPr bwMode="auto">
          <a:xfrm>
            <a:off x="858838" y="5624513"/>
            <a:ext cx="3721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79" name="Line 59"/>
          <p:cNvSpPr>
            <a:spLocks noChangeShapeType="1"/>
          </p:cNvSpPr>
          <p:nvPr/>
        </p:nvSpPr>
        <p:spPr bwMode="auto">
          <a:xfrm flipV="1">
            <a:off x="4576763" y="4132263"/>
            <a:ext cx="0" cy="149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0" name="Rectangle 60"/>
          <p:cNvSpPr>
            <a:spLocks noChangeArrowheads="1"/>
          </p:cNvSpPr>
          <p:nvPr/>
        </p:nvSpPr>
        <p:spPr bwMode="auto">
          <a:xfrm>
            <a:off x="4419600" y="21336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1</a:t>
            </a:r>
          </a:p>
        </p:txBody>
      </p:sp>
      <p:sp>
        <p:nvSpPr>
          <p:cNvPr id="30781" name="Oval 61"/>
          <p:cNvSpPr>
            <a:spLocks noChangeArrowheads="1"/>
          </p:cNvSpPr>
          <p:nvPr/>
        </p:nvSpPr>
        <p:spPr bwMode="auto">
          <a:xfrm>
            <a:off x="4668838" y="5278438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2" name="Oval 62"/>
          <p:cNvSpPr>
            <a:spLocks noChangeArrowheads="1"/>
          </p:cNvSpPr>
          <p:nvPr/>
        </p:nvSpPr>
        <p:spPr bwMode="auto">
          <a:xfrm>
            <a:off x="4440238" y="2154238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83" name="Rectangle 63"/>
          <p:cNvSpPr>
            <a:spLocks noChangeArrowheads="1"/>
          </p:cNvSpPr>
          <p:nvPr/>
        </p:nvSpPr>
        <p:spPr bwMode="auto">
          <a:xfrm>
            <a:off x="228600" y="46482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2</a:t>
            </a:r>
          </a:p>
        </p:txBody>
      </p:sp>
      <p:sp>
        <p:nvSpPr>
          <p:cNvPr id="30784" name="Rectangle 64"/>
          <p:cNvSpPr>
            <a:spLocks noChangeArrowheads="1"/>
          </p:cNvSpPr>
          <p:nvPr/>
        </p:nvSpPr>
        <p:spPr bwMode="auto">
          <a:xfrm>
            <a:off x="4648200" y="52578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3</a:t>
            </a:r>
          </a:p>
        </p:txBody>
      </p:sp>
      <p:sp>
        <p:nvSpPr>
          <p:cNvPr id="30785" name="Oval 65"/>
          <p:cNvSpPr>
            <a:spLocks noChangeArrowheads="1"/>
          </p:cNvSpPr>
          <p:nvPr/>
        </p:nvSpPr>
        <p:spPr bwMode="auto">
          <a:xfrm>
            <a:off x="249238" y="4668838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Common Problems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2800" smtClean="0"/>
              <a:t>There are some very common problems that we use computers to solve:</a:t>
            </a:r>
          </a:p>
          <a:p>
            <a:pPr lvl="1"/>
            <a:r>
              <a:rPr lang="en-US" sz="2400" smtClean="0"/>
              <a:t> </a:t>
            </a:r>
            <a:r>
              <a:rPr lang="en-US" sz="2400" b="1" smtClean="0"/>
              <a:t>Searching</a:t>
            </a:r>
            <a:r>
              <a:rPr lang="en-US" sz="2400" smtClean="0"/>
              <a:t> through a lot of records for a specific record or set of records</a:t>
            </a:r>
          </a:p>
          <a:p>
            <a:pPr lvl="1"/>
            <a:r>
              <a:rPr lang="en-US" sz="2400" smtClean="0"/>
              <a:t>Placing records in order, which we call </a:t>
            </a:r>
            <a:r>
              <a:rPr lang="en-US" sz="2400" b="1" smtClean="0"/>
              <a:t>sorting</a:t>
            </a:r>
            <a:endParaRPr lang="en-US" sz="2400" smtClean="0"/>
          </a:p>
          <a:p>
            <a:r>
              <a:rPr lang="en-US" sz="2800" smtClean="0"/>
              <a:t>There are numerous algorithms to perform searches and sorts.  We will briefly explore a few common ones.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Insertion Sort (con’t)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077200" cy="4114800"/>
          </a:xfrm>
          <a:noFill/>
        </p:spPr>
        <p:txBody>
          <a:bodyPr/>
          <a:lstStyle/>
          <a:p>
            <a:pPr>
              <a:buFont typeface="Monotype Sorts" pitchFamily="2" charset="2"/>
              <a:buChar char=" "/>
            </a:pPr>
            <a:r>
              <a:rPr lang="en-US" smtClean="0"/>
              <a:t> 					   </a:t>
            </a:r>
            <a:r>
              <a:rPr lang="en-US" sz="2000" smtClean="0"/>
              <a:t>Look at next item - 6.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   Compare to 1st - 5.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        				       6 is larger, so leave 5.					       Compare to next - 7.  					        6 is smaller, so move  					        6 to temp, leaving an  				     	       empty slot.  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   Move 7 into the empty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   slot, leaving position 2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   open.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    Move 6 to the open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    2nd position.</a:t>
            </a:r>
          </a:p>
          <a:p>
            <a:pPr>
              <a:buFont typeface="Monotype Sorts" pitchFamily="2" charset="2"/>
              <a:buChar char=" "/>
            </a:pPr>
            <a:endParaRPr lang="en-US" smtClean="0"/>
          </a:p>
          <a:p>
            <a:pPr>
              <a:buFont typeface="Monotype Sorts" pitchFamily="2" charset="2"/>
              <a:buChar char=" "/>
            </a:pPr>
            <a:endParaRPr lang="en-US" smtClean="0"/>
          </a:p>
          <a:p>
            <a:pPr>
              <a:buFont typeface="Monotype Sorts" pitchFamily="2" charset="2"/>
              <a:buChar char=" "/>
            </a:pPr>
            <a:endParaRPr lang="en-US" smtClean="0"/>
          </a:p>
          <a:p>
            <a:pPr>
              <a:buFont typeface="Monotype Sorts" pitchFamily="2" charset="2"/>
              <a:buChar char=" "/>
            </a:pPr>
            <a:r>
              <a:rPr lang="en-US" smtClean="0"/>
              <a:t>        </a:t>
            </a: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611438" y="32210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25438" y="22304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1219200" y="2659063"/>
            <a:ext cx="37510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sz="1800" dirty="0"/>
              <a:t>   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1219200" y="32766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7</a:t>
            </a: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1217613" y="3808413"/>
            <a:ext cx="354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AutoShape 9"/>
          <p:cNvSpPr>
            <a:spLocks noChangeArrowheads="1"/>
          </p:cNvSpPr>
          <p:nvPr/>
        </p:nvSpPr>
        <p:spPr bwMode="auto">
          <a:xfrm>
            <a:off x="1316038" y="16970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554038" y="36782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5" name="Rectangle 11"/>
          <p:cNvSpPr>
            <a:spLocks noChangeArrowheads="1"/>
          </p:cNvSpPr>
          <p:nvPr/>
        </p:nvSpPr>
        <p:spPr bwMode="auto">
          <a:xfrm>
            <a:off x="1143000" y="12954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457200" y="22860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087438" y="32210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325438" y="32210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>
            <a:off x="554038" y="26876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6"/>
          <p:cNvSpPr>
            <a:spLocks noChangeArrowheads="1"/>
          </p:cNvSpPr>
          <p:nvPr/>
        </p:nvSpPr>
        <p:spPr bwMode="auto">
          <a:xfrm>
            <a:off x="1087438" y="22304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1" name="AutoShape 17"/>
          <p:cNvSpPr>
            <a:spLocks noChangeArrowheads="1"/>
          </p:cNvSpPr>
          <p:nvPr/>
        </p:nvSpPr>
        <p:spPr bwMode="auto">
          <a:xfrm>
            <a:off x="1316038" y="26876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Rectangle 18"/>
          <p:cNvSpPr>
            <a:spLocks noChangeArrowheads="1"/>
          </p:cNvSpPr>
          <p:nvPr/>
        </p:nvSpPr>
        <p:spPr bwMode="auto">
          <a:xfrm>
            <a:off x="1849438" y="22304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3" name="Rectangle 19"/>
          <p:cNvSpPr>
            <a:spLocks noChangeArrowheads="1"/>
          </p:cNvSpPr>
          <p:nvPr/>
        </p:nvSpPr>
        <p:spPr bwMode="auto">
          <a:xfrm>
            <a:off x="1981200" y="42672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7</a:t>
            </a:r>
          </a:p>
        </p:txBody>
      </p:sp>
      <p:sp>
        <p:nvSpPr>
          <p:cNvPr id="31764" name="Rectangle 20"/>
          <p:cNvSpPr>
            <a:spLocks noChangeArrowheads="1"/>
          </p:cNvSpPr>
          <p:nvPr/>
        </p:nvSpPr>
        <p:spPr bwMode="auto">
          <a:xfrm>
            <a:off x="1849438" y="32210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Rectangle 21"/>
          <p:cNvSpPr>
            <a:spLocks noChangeArrowheads="1"/>
          </p:cNvSpPr>
          <p:nvPr/>
        </p:nvSpPr>
        <p:spPr bwMode="auto">
          <a:xfrm>
            <a:off x="3373438" y="42116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Rectangle 22"/>
          <p:cNvSpPr>
            <a:spLocks noChangeArrowheads="1"/>
          </p:cNvSpPr>
          <p:nvPr/>
        </p:nvSpPr>
        <p:spPr bwMode="auto">
          <a:xfrm>
            <a:off x="325438" y="42116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1087438" y="42116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1849438" y="42116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2611438" y="42116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0" name="Rectangle 26"/>
          <p:cNvSpPr>
            <a:spLocks noChangeArrowheads="1"/>
          </p:cNvSpPr>
          <p:nvPr/>
        </p:nvSpPr>
        <p:spPr bwMode="auto">
          <a:xfrm>
            <a:off x="457200" y="52578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31771" name="AutoShape 27"/>
          <p:cNvSpPr>
            <a:spLocks noChangeArrowheads="1"/>
          </p:cNvSpPr>
          <p:nvPr/>
        </p:nvSpPr>
        <p:spPr bwMode="auto">
          <a:xfrm>
            <a:off x="554038" y="56594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AutoShape 28"/>
          <p:cNvSpPr>
            <a:spLocks noChangeArrowheads="1"/>
          </p:cNvSpPr>
          <p:nvPr/>
        </p:nvSpPr>
        <p:spPr bwMode="auto">
          <a:xfrm>
            <a:off x="1316038" y="36782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325438" y="12398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4" name="Rectangle 30"/>
          <p:cNvSpPr>
            <a:spLocks noChangeArrowheads="1"/>
          </p:cNvSpPr>
          <p:nvPr/>
        </p:nvSpPr>
        <p:spPr bwMode="auto">
          <a:xfrm>
            <a:off x="1087438" y="12398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1849438" y="12398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2611438" y="22304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2743200" y="1295400"/>
            <a:ext cx="384175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31778" name="Rectangle 34"/>
          <p:cNvSpPr>
            <a:spLocks noChangeArrowheads="1"/>
          </p:cNvSpPr>
          <p:nvPr/>
        </p:nvSpPr>
        <p:spPr bwMode="auto">
          <a:xfrm>
            <a:off x="3373438" y="12398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AutoShape 35"/>
          <p:cNvSpPr>
            <a:spLocks noChangeArrowheads="1"/>
          </p:cNvSpPr>
          <p:nvPr/>
        </p:nvSpPr>
        <p:spPr bwMode="auto">
          <a:xfrm>
            <a:off x="2840038" y="16970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AutoShape 36"/>
          <p:cNvSpPr>
            <a:spLocks noChangeArrowheads="1"/>
          </p:cNvSpPr>
          <p:nvPr/>
        </p:nvSpPr>
        <p:spPr bwMode="auto">
          <a:xfrm>
            <a:off x="554038" y="16970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Rectangle 37"/>
          <p:cNvSpPr>
            <a:spLocks noChangeArrowheads="1"/>
          </p:cNvSpPr>
          <p:nvPr/>
        </p:nvSpPr>
        <p:spPr bwMode="auto">
          <a:xfrm>
            <a:off x="2611438" y="12398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Rectangle 38"/>
          <p:cNvSpPr>
            <a:spLocks noChangeArrowheads="1"/>
          </p:cNvSpPr>
          <p:nvPr/>
        </p:nvSpPr>
        <p:spPr bwMode="auto">
          <a:xfrm>
            <a:off x="3373438" y="22304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3" name="Rectangle 39"/>
          <p:cNvSpPr>
            <a:spLocks noChangeArrowheads="1"/>
          </p:cNvSpPr>
          <p:nvPr/>
        </p:nvSpPr>
        <p:spPr bwMode="auto">
          <a:xfrm>
            <a:off x="4440238" y="32210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4" name="Rectangle 40"/>
          <p:cNvSpPr>
            <a:spLocks noChangeArrowheads="1"/>
          </p:cNvSpPr>
          <p:nvPr/>
        </p:nvSpPr>
        <p:spPr bwMode="auto">
          <a:xfrm>
            <a:off x="457200" y="12954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31785" name="Rectangle 41"/>
          <p:cNvSpPr>
            <a:spLocks noChangeArrowheads="1"/>
          </p:cNvSpPr>
          <p:nvPr/>
        </p:nvSpPr>
        <p:spPr bwMode="auto">
          <a:xfrm>
            <a:off x="3373438" y="32210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Rectangle 42"/>
          <p:cNvSpPr>
            <a:spLocks noChangeArrowheads="1"/>
          </p:cNvSpPr>
          <p:nvPr/>
        </p:nvSpPr>
        <p:spPr bwMode="auto">
          <a:xfrm>
            <a:off x="325438" y="52022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7" name="Rectangle 43"/>
          <p:cNvSpPr>
            <a:spLocks noChangeArrowheads="1"/>
          </p:cNvSpPr>
          <p:nvPr/>
        </p:nvSpPr>
        <p:spPr bwMode="auto">
          <a:xfrm>
            <a:off x="1087438" y="52022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Rectangle 44"/>
          <p:cNvSpPr>
            <a:spLocks noChangeArrowheads="1"/>
          </p:cNvSpPr>
          <p:nvPr/>
        </p:nvSpPr>
        <p:spPr bwMode="auto">
          <a:xfrm>
            <a:off x="1849438" y="52022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Rectangle 45"/>
          <p:cNvSpPr>
            <a:spLocks noChangeArrowheads="1"/>
          </p:cNvSpPr>
          <p:nvPr/>
        </p:nvSpPr>
        <p:spPr bwMode="auto">
          <a:xfrm>
            <a:off x="2611438" y="52022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0" name="Rectangle 46"/>
          <p:cNvSpPr>
            <a:spLocks noChangeArrowheads="1"/>
          </p:cNvSpPr>
          <p:nvPr/>
        </p:nvSpPr>
        <p:spPr bwMode="auto">
          <a:xfrm>
            <a:off x="3373438" y="5202238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Rectangle 47"/>
          <p:cNvSpPr>
            <a:spLocks noChangeArrowheads="1"/>
          </p:cNvSpPr>
          <p:nvPr/>
        </p:nvSpPr>
        <p:spPr bwMode="auto">
          <a:xfrm>
            <a:off x="1924050" y="5248275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1792" name="AutoShape 48"/>
          <p:cNvSpPr>
            <a:spLocks noChangeArrowheads="1"/>
          </p:cNvSpPr>
          <p:nvPr/>
        </p:nvSpPr>
        <p:spPr bwMode="auto">
          <a:xfrm>
            <a:off x="1316038" y="56594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3" name="Line 49"/>
          <p:cNvSpPr>
            <a:spLocks noChangeShapeType="1"/>
          </p:cNvSpPr>
          <p:nvPr/>
        </p:nvSpPr>
        <p:spPr bwMode="auto">
          <a:xfrm>
            <a:off x="4738688" y="2687638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4" name="Rectangle 50"/>
          <p:cNvSpPr>
            <a:spLocks noChangeArrowheads="1"/>
          </p:cNvSpPr>
          <p:nvPr/>
        </p:nvSpPr>
        <p:spPr bwMode="auto">
          <a:xfrm>
            <a:off x="4572000" y="28956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v</a:t>
            </a:r>
          </a:p>
        </p:txBody>
      </p:sp>
      <p:sp>
        <p:nvSpPr>
          <p:cNvPr id="31795" name="Rectangle 51"/>
          <p:cNvSpPr>
            <a:spLocks noChangeArrowheads="1"/>
          </p:cNvSpPr>
          <p:nvPr/>
        </p:nvSpPr>
        <p:spPr bwMode="auto">
          <a:xfrm>
            <a:off x="1600200" y="4495800"/>
            <a:ext cx="25808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&gt;</a:t>
            </a:r>
          </a:p>
        </p:txBody>
      </p:sp>
      <p:sp>
        <p:nvSpPr>
          <p:cNvPr id="31796" name="Line 52"/>
          <p:cNvSpPr>
            <a:spLocks noChangeShapeType="1"/>
          </p:cNvSpPr>
          <p:nvPr/>
        </p:nvSpPr>
        <p:spPr bwMode="auto">
          <a:xfrm>
            <a:off x="1525588" y="4710113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7" name="Line 53"/>
          <p:cNvSpPr>
            <a:spLocks noChangeShapeType="1"/>
          </p:cNvSpPr>
          <p:nvPr/>
        </p:nvSpPr>
        <p:spPr bwMode="auto">
          <a:xfrm flipV="1">
            <a:off x="1528763" y="3922713"/>
            <a:ext cx="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8" name="Rectangle 54"/>
          <p:cNvSpPr>
            <a:spLocks noChangeArrowheads="1"/>
          </p:cNvSpPr>
          <p:nvPr/>
        </p:nvSpPr>
        <p:spPr bwMode="auto">
          <a:xfrm>
            <a:off x="1600200" y="5410200"/>
            <a:ext cx="25808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&lt;</a:t>
            </a:r>
          </a:p>
        </p:txBody>
      </p:sp>
      <p:sp>
        <p:nvSpPr>
          <p:cNvPr id="31799" name="Line 55"/>
          <p:cNvSpPr>
            <a:spLocks noChangeShapeType="1"/>
          </p:cNvSpPr>
          <p:nvPr/>
        </p:nvSpPr>
        <p:spPr bwMode="auto">
          <a:xfrm flipV="1">
            <a:off x="4652963" y="4132263"/>
            <a:ext cx="0" cy="149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00" name="Rectangle 56"/>
          <p:cNvSpPr>
            <a:spLocks noChangeArrowheads="1"/>
          </p:cNvSpPr>
          <p:nvPr/>
        </p:nvSpPr>
        <p:spPr bwMode="auto">
          <a:xfrm>
            <a:off x="4495800" y="21336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1</a:t>
            </a:r>
          </a:p>
        </p:txBody>
      </p:sp>
      <p:sp>
        <p:nvSpPr>
          <p:cNvPr id="31801" name="Oval 57"/>
          <p:cNvSpPr>
            <a:spLocks noChangeArrowheads="1"/>
          </p:cNvSpPr>
          <p:nvPr/>
        </p:nvSpPr>
        <p:spPr bwMode="auto">
          <a:xfrm>
            <a:off x="4745038" y="5278438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02" name="Oval 58"/>
          <p:cNvSpPr>
            <a:spLocks noChangeArrowheads="1"/>
          </p:cNvSpPr>
          <p:nvPr/>
        </p:nvSpPr>
        <p:spPr bwMode="auto">
          <a:xfrm>
            <a:off x="4516438" y="2154238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03" name="Rectangle 59"/>
          <p:cNvSpPr>
            <a:spLocks noChangeArrowheads="1"/>
          </p:cNvSpPr>
          <p:nvPr/>
        </p:nvSpPr>
        <p:spPr bwMode="auto">
          <a:xfrm>
            <a:off x="1066800" y="46482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2</a:t>
            </a:r>
          </a:p>
        </p:txBody>
      </p:sp>
      <p:sp>
        <p:nvSpPr>
          <p:cNvPr id="31804" name="Rectangle 60"/>
          <p:cNvSpPr>
            <a:spLocks noChangeArrowheads="1"/>
          </p:cNvSpPr>
          <p:nvPr/>
        </p:nvSpPr>
        <p:spPr bwMode="auto">
          <a:xfrm>
            <a:off x="4724400" y="52578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3</a:t>
            </a:r>
          </a:p>
        </p:txBody>
      </p:sp>
      <p:sp>
        <p:nvSpPr>
          <p:cNvPr id="31805" name="Oval 61"/>
          <p:cNvSpPr>
            <a:spLocks noChangeArrowheads="1"/>
          </p:cNvSpPr>
          <p:nvPr/>
        </p:nvSpPr>
        <p:spPr bwMode="auto">
          <a:xfrm>
            <a:off x="1087438" y="4668838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06" name="Rectangle 62"/>
          <p:cNvSpPr>
            <a:spLocks noChangeArrowheads="1"/>
          </p:cNvSpPr>
          <p:nvPr/>
        </p:nvSpPr>
        <p:spPr bwMode="auto">
          <a:xfrm>
            <a:off x="1905000" y="12954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1807" name="AutoShape 63"/>
          <p:cNvSpPr>
            <a:spLocks noChangeArrowheads="1"/>
          </p:cNvSpPr>
          <p:nvPr/>
        </p:nvSpPr>
        <p:spPr bwMode="auto">
          <a:xfrm>
            <a:off x="2078038" y="16970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08" name="Rectangle 64"/>
          <p:cNvSpPr>
            <a:spLocks noChangeArrowheads="1"/>
          </p:cNvSpPr>
          <p:nvPr/>
        </p:nvSpPr>
        <p:spPr bwMode="auto">
          <a:xfrm>
            <a:off x="1143000" y="2286000"/>
            <a:ext cx="28854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 7</a:t>
            </a:r>
          </a:p>
        </p:txBody>
      </p:sp>
      <p:sp>
        <p:nvSpPr>
          <p:cNvPr id="31809" name="Line 65"/>
          <p:cNvSpPr>
            <a:spLocks noChangeShapeType="1"/>
          </p:cNvSpPr>
          <p:nvPr/>
        </p:nvSpPr>
        <p:spPr bwMode="auto">
          <a:xfrm flipH="1">
            <a:off x="2446338" y="2681288"/>
            <a:ext cx="2298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10" name="Rectangle 66"/>
          <p:cNvSpPr>
            <a:spLocks noChangeArrowheads="1"/>
          </p:cNvSpPr>
          <p:nvPr/>
        </p:nvSpPr>
        <p:spPr bwMode="auto">
          <a:xfrm>
            <a:off x="4495800" y="3276600"/>
            <a:ext cx="28854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 6</a:t>
            </a:r>
          </a:p>
        </p:txBody>
      </p:sp>
      <p:sp>
        <p:nvSpPr>
          <p:cNvPr id="31811" name="AutoShape 67"/>
          <p:cNvSpPr>
            <a:spLocks noChangeArrowheads="1"/>
          </p:cNvSpPr>
          <p:nvPr/>
        </p:nvSpPr>
        <p:spPr bwMode="auto">
          <a:xfrm>
            <a:off x="4668838" y="36782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12" name="AutoShape 68"/>
          <p:cNvSpPr>
            <a:spLocks noChangeArrowheads="1"/>
          </p:cNvSpPr>
          <p:nvPr/>
        </p:nvSpPr>
        <p:spPr bwMode="auto">
          <a:xfrm>
            <a:off x="2078038" y="46688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13" name="Rectangle 69"/>
          <p:cNvSpPr>
            <a:spLocks noChangeArrowheads="1"/>
          </p:cNvSpPr>
          <p:nvPr/>
        </p:nvSpPr>
        <p:spPr bwMode="auto">
          <a:xfrm>
            <a:off x="457200" y="32766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31814" name="Line 70"/>
          <p:cNvSpPr>
            <a:spLocks noChangeShapeType="1"/>
          </p:cNvSpPr>
          <p:nvPr/>
        </p:nvSpPr>
        <p:spPr bwMode="auto">
          <a:xfrm>
            <a:off x="1706563" y="5614988"/>
            <a:ext cx="29400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15" name="AutoShape 71"/>
          <p:cNvSpPr>
            <a:spLocks noChangeArrowheads="1"/>
          </p:cNvSpPr>
          <p:nvPr/>
        </p:nvSpPr>
        <p:spPr bwMode="auto">
          <a:xfrm>
            <a:off x="2097088" y="5668963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816" name="Rectangle 72"/>
          <p:cNvSpPr>
            <a:spLocks noChangeArrowheads="1"/>
          </p:cNvSpPr>
          <p:nvPr/>
        </p:nvSpPr>
        <p:spPr bwMode="auto">
          <a:xfrm>
            <a:off x="1152525" y="5229225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1817" name="Rectangle 73"/>
          <p:cNvSpPr>
            <a:spLocks noChangeArrowheads="1"/>
          </p:cNvSpPr>
          <p:nvPr/>
        </p:nvSpPr>
        <p:spPr bwMode="auto">
          <a:xfrm>
            <a:off x="476250" y="4238625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31818" name="AutoShape 74"/>
          <p:cNvSpPr>
            <a:spLocks noChangeArrowheads="1"/>
          </p:cNvSpPr>
          <p:nvPr/>
        </p:nvSpPr>
        <p:spPr bwMode="auto">
          <a:xfrm>
            <a:off x="582613" y="4659313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Insertion Sort (con’t)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001000" cy="4114800"/>
          </a:xfrm>
          <a:noFill/>
        </p:spPr>
        <p:txBody>
          <a:bodyPr/>
          <a:lstStyle/>
          <a:p>
            <a:pPr>
              <a:buFont typeface="Monotype Sorts" pitchFamily="2" charset="2"/>
              <a:buChar char=" "/>
            </a:pPr>
            <a:r>
              <a:rPr lang="en-US" smtClean="0"/>
              <a:t> 					   </a:t>
            </a:r>
            <a:r>
              <a:rPr lang="en-US" sz="2000" smtClean="0"/>
              <a:t>Look at next item - King.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   Compare to 1st - 5.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        				       King is larger, so  						       leave 5 where it is.					       	       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    Compare to next - 6.  					        King is larger, so  						        leave 6 where it is.  					        	      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   Compare to next - 7.  			     	       	       King is larger, so 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   leave 7 where it is.</a:t>
            </a:r>
          </a:p>
          <a:p>
            <a:pPr>
              <a:buFont typeface="Monotype Sorts" pitchFamily="2" charset="2"/>
              <a:buChar char=" "/>
            </a:pPr>
            <a:r>
              <a:rPr lang="en-US" sz="2000" smtClean="0"/>
              <a:t> 					       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890713" y="3254375"/>
            <a:ext cx="31098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sz="1800" dirty="0" smtClean="0"/>
              <a:t>  </a:t>
            </a:r>
            <a:endParaRPr lang="en-US" sz="1800" dirty="0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889125" y="4403725"/>
            <a:ext cx="3540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1987550" y="22923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595563" y="1871663"/>
            <a:ext cx="28854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 7</a:t>
            </a:r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996950" y="18351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758950" y="18351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2520950" y="18351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Rectangle 11"/>
          <p:cNvSpPr>
            <a:spLocks noChangeArrowheads="1"/>
          </p:cNvSpPr>
          <p:nvPr/>
        </p:nvSpPr>
        <p:spPr bwMode="auto">
          <a:xfrm>
            <a:off x="3414713" y="1890713"/>
            <a:ext cx="275718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K</a:t>
            </a:r>
          </a:p>
        </p:txBody>
      </p:sp>
      <p:sp>
        <p:nvSpPr>
          <p:cNvPr id="32780" name="Rectangle 12"/>
          <p:cNvSpPr>
            <a:spLocks noChangeArrowheads="1"/>
          </p:cNvSpPr>
          <p:nvPr/>
        </p:nvSpPr>
        <p:spPr bwMode="auto">
          <a:xfrm>
            <a:off x="4044950" y="1835150"/>
            <a:ext cx="596900" cy="9017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3511550" y="22923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AutoShape 14"/>
          <p:cNvSpPr>
            <a:spLocks noChangeArrowheads="1"/>
          </p:cNvSpPr>
          <p:nvPr/>
        </p:nvSpPr>
        <p:spPr bwMode="auto">
          <a:xfrm>
            <a:off x="1225550" y="22923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Rectangle 15"/>
          <p:cNvSpPr>
            <a:spLocks noChangeArrowheads="1"/>
          </p:cNvSpPr>
          <p:nvPr/>
        </p:nvSpPr>
        <p:spPr bwMode="auto">
          <a:xfrm>
            <a:off x="3282950" y="1835150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Rectangle 16"/>
          <p:cNvSpPr>
            <a:spLocks noChangeArrowheads="1"/>
          </p:cNvSpPr>
          <p:nvPr/>
        </p:nvSpPr>
        <p:spPr bwMode="auto">
          <a:xfrm>
            <a:off x="1128713" y="1890713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32785" name="Rectangle 17"/>
          <p:cNvSpPr>
            <a:spLocks noChangeArrowheads="1"/>
          </p:cNvSpPr>
          <p:nvPr/>
        </p:nvSpPr>
        <p:spPr bwMode="auto">
          <a:xfrm>
            <a:off x="1814513" y="1871663"/>
            <a:ext cx="28854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 6</a:t>
            </a:r>
          </a:p>
        </p:txBody>
      </p:sp>
      <p:sp>
        <p:nvSpPr>
          <p:cNvPr id="32786" name="AutoShape 18"/>
          <p:cNvSpPr>
            <a:spLocks noChangeArrowheads="1"/>
          </p:cNvSpPr>
          <p:nvPr/>
        </p:nvSpPr>
        <p:spPr bwMode="auto">
          <a:xfrm>
            <a:off x="2749550" y="2292350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Insertion Sort (con’t)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24600" y="1219200"/>
            <a:ext cx="1828800" cy="4114800"/>
          </a:xfrm>
          <a:noFill/>
        </p:spPr>
        <p:txBody>
          <a:bodyPr/>
          <a:lstStyle/>
          <a:p>
            <a:pPr>
              <a:buFont typeface="Monotype Sorts" pitchFamily="2" charset="2"/>
              <a:buChar char=" "/>
            </a:pPr>
            <a:r>
              <a:rPr lang="en-US" smtClean="0"/>
              <a:t> 					</a:t>
            </a:r>
          </a:p>
          <a:p>
            <a:pPr>
              <a:buFont typeface="Monotype Sorts" pitchFamily="2" charset="2"/>
              <a:buChar char=" "/>
            </a:pPr>
            <a:endParaRPr lang="en-US" smtClean="0"/>
          </a:p>
          <a:p>
            <a:pPr>
              <a:buFont typeface="Monotype Sorts" pitchFamily="2" charset="2"/>
              <a:buChar char=" "/>
            </a:pPr>
            <a:r>
              <a:rPr lang="en-US" smtClean="0"/>
              <a:t>        </a:t>
            </a: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2687638" y="31448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01638" y="21542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1295400" y="2582863"/>
            <a:ext cx="310984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sz="1800" dirty="0" smtClean="0"/>
              <a:t>  </a:t>
            </a:r>
            <a:endParaRPr lang="en-US" sz="1800" dirty="0"/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076450" y="318135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7</a:t>
            </a: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1293813" y="3732213"/>
            <a:ext cx="3540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392238" y="16208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630238" y="36020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2000250" y="120015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533400" y="22098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1163638" y="31448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401638" y="31448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7" name="AutoShape 15"/>
          <p:cNvSpPr>
            <a:spLocks noChangeArrowheads="1"/>
          </p:cNvSpPr>
          <p:nvPr/>
        </p:nvSpPr>
        <p:spPr bwMode="auto">
          <a:xfrm>
            <a:off x="630238" y="26114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1163638" y="21542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AutoShape 17"/>
          <p:cNvSpPr>
            <a:spLocks noChangeArrowheads="1"/>
          </p:cNvSpPr>
          <p:nvPr/>
        </p:nvSpPr>
        <p:spPr bwMode="auto">
          <a:xfrm>
            <a:off x="1392238" y="26114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1925638" y="21542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Rectangle 19"/>
          <p:cNvSpPr>
            <a:spLocks noChangeArrowheads="1"/>
          </p:cNvSpPr>
          <p:nvPr/>
        </p:nvSpPr>
        <p:spPr bwMode="auto">
          <a:xfrm>
            <a:off x="2057400" y="41910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7</a:t>
            </a:r>
          </a:p>
        </p:txBody>
      </p:sp>
      <p:sp>
        <p:nvSpPr>
          <p:cNvPr id="33812" name="Rectangle 20"/>
          <p:cNvSpPr>
            <a:spLocks noChangeArrowheads="1"/>
          </p:cNvSpPr>
          <p:nvPr/>
        </p:nvSpPr>
        <p:spPr bwMode="auto">
          <a:xfrm>
            <a:off x="1925638" y="31448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449638" y="41354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4" name="Rectangle 22"/>
          <p:cNvSpPr>
            <a:spLocks noChangeArrowheads="1"/>
          </p:cNvSpPr>
          <p:nvPr/>
        </p:nvSpPr>
        <p:spPr bwMode="auto">
          <a:xfrm>
            <a:off x="401638" y="41354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1163638" y="41354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1925638" y="41354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Rectangle 25"/>
          <p:cNvSpPr>
            <a:spLocks noChangeArrowheads="1"/>
          </p:cNvSpPr>
          <p:nvPr/>
        </p:nvSpPr>
        <p:spPr bwMode="auto">
          <a:xfrm>
            <a:off x="2687638" y="41354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533400" y="51816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33819" name="AutoShape 27"/>
          <p:cNvSpPr>
            <a:spLocks noChangeArrowheads="1"/>
          </p:cNvSpPr>
          <p:nvPr/>
        </p:nvSpPr>
        <p:spPr bwMode="auto">
          <a:xfrm>
            <a:off x="630238" y="55832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0" name="AutoShape 28"/>
          <p:cNvSpPr>
            <a:spLocks noChangeArrowheads="1"/>
          </p:cNvSpPr>
          <p:nvPr/>
        </p:nvSpPr>
        <p:spPr bwMode="auto">
          <a:xfrm>
            <a:off x="1392238" y="36020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401638" y="11636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2" name="Rectangle 30"/>
          <p:cNvSpPr>
            <a:spLocks noChangeArrowheads="1"/>
          </p:cNvSpPr>
          <p:nvPr/>
        </p:nvSpPr>
        <p:spPr bwMode="auto">
          <a:xfrm>
            <a:off x="1163638" y="11636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3" name="Rectangle 31"/>
          <p:cNvSpPr>
            <a:spLocks noChangeArrowheads="1"/>
          </p:cNvSpPr>
          <p:nvPr/>
        </p:nvSpPr>
        <p:spPr bwMode="auto">
          <a:xfrm>
            <a:off x="1925638" y="11636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2687638" y="21542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5" name="Rectangle 33"/>
          <p:cNvSpPr>
            <a:spLocks noChangeArrowheads="1"/>
          </p:cNvSpPr>
          <p:nvPr/>
        </p:nvSpPr>
        <p:spPr bwMode="auto">
          <a:xfrm>
            <a:off x="3552825" y="5153025"/>
            <a:ext cx="275718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K</a:t>
            </a:r>
          </a:p>
        </p:txBody>
      </p:sp>
      <p:sp>
        <p:nvSpPr>
          <p:cNvPr id="33826" name="Rectangle 34"/>
          <p:cNvSpPr>
            <a:spLocks noChangeArrowheads="1"/>
          </p:cNvSpPr>
          <p:nvPr/>
        </p:nvSpPr>
        <p:spPr bwMode="auto">
          <a:xfrm>
            <a:off x="3449638" y="11636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7" name="AutoShape 35"/>
          <p:cNvSpPr>
            <a:spLocks noChangeArrowheads="1"/>
          </p:cNvSpPr>
          <p:nvPr/>
        </p:nvSpPr>
        <p:spPr bwMode="auto">
          <a:xfrm>
            <a:off x="2906713" y="5573713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8" name="AutoShape 36"/>
          <p:cNvSpPr>
            <a:spLocks noChangeArrowheads="1"/>
          </p:cNvSpPr>
          <p:nvPr/>
        </p:nvSpPr>
        <p:spPr bwMode="auto">
          <a:xfrm>
            <a:off x="630238" y="16208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2687638" y="11636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3449638" y="21542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4516438" y="31448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533400" y="12192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3449638" y="31448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401638" y="51260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1163638" y="51260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1925638" y="51260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2687638" y="51260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8" name="Rectangle 46"/>
          <p:cNvSpPr>
            <a:spLocks noChangeArrowheads="1"/>
          </p:cNvSpPr>
          <p:nvPr/>
        </p:nvSpPr>
        <p:spPr bwMode="auto">
          <a:xfrm>
            <a:off x="3449638" y="5126038"/>
            <a:ext cx="596900" cy="901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39" name="Rectangle 47"/>
          <p:cNvSpPr>
            <a:spLocks noChangeArrowheads="1"/>
          </p:cNvSpPr>
          <p:nvPr/>
        </p:nvSpPr>
        <p:spPr bwMode="auto">
          <a:xfrm>
            <a:off x="2000250" y="5172075"/>
            <a:ext cx="28854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 7</a:t>
            </a:r>
          </a:p>
        </p:txBody>
      </p:sp>
      <p:sp>
        <p:nvSpPr>
          <p:cNvPr id="33840" name="AutoShape 48"/>
          <p:cNvSpPr>
            <a:spLocks noChangeArrowheads="1"/>
          </p:cNvSpPr>
          <p:nvPr/>
        </p:nvSpPr>
        <p:spPr bwMode="auto">
          <a:xfrm>
            <a:off x="1392238" y="55832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1" name="Line 49"/>
          <p:cNvSpPr>
            <a:spLocks noChangeShapeType="1"/>
          </p:cNvSpPr>
          <p:nvPr/>
        </p:nvSpPr>
        <p:spPr bwMode="auto">
          <a:xfrm>
            <a:off x="4814888" y="2611438"/>
            <a:ext cx="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4648200" y="28194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v</a:t>
            </a:r>
          </a:p>
        </p:txBody>
      </p:sp>
      <p:sp>
        <p:nvSpPr>
          <p:cNvPr id="33843" name="Rectangle 51"/>
          <p:cNvSpPr>
            <a:spLocks noChangeArrowheads="1"/>
          </p:cNvSpPr>
          <p:nvPr/>
        </p:nvSpPr>
        <p:spPr bwMode="auto">
          <a:xfrm>
            <a:off x="3209925" y="4438650"/>
            <a:ext cx="25808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&gt;</a:t>
            </a:r>
          </a:p>
        </p:txBody>
      </p:sp>
      <p:sp>
        <p:nvSpPr>
          <p:cNvPr id="33844" name="Line 52"/>
          <p:cNvSpPr>
            <a:spLocks noChangeShapeType="1"/>
          </p:cNvSpPr>
          <p:nvPr/>
        </p:nvSpPr>
        <p:spPr bwMode="auto">
          <a:xfrm>
            <a:off x="3144838" y="4643438"/>
            <a:ext cx="2921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5" name="Line 53"/>
          <p:cNvSpPr>
            <a:spLocks noChangeShapeType="1"/>
          </p:cNvSpPr>
          <p:nvPr/>
        </p:nvSpPr>
        <p:spPr bwMode="auto">
          <a:xfrm flipV="1">
            <a:off x="3138488" y="3856038"/>
            <a:ext cx="0" cy="7937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6" name="Rectangle 54"/>
          <p:cNvSpPr>
            <a:spLocks noChangeArrowheads="1"/>
          </p:cNvSpPr>
          <p:nvPr/>
        </p:nvSpPr>
        <p:spPr bwMode="auto">
          <a:xfrm>
            <a:off x="3181350" y="5343525"/>
            <a:ext cx="25808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&lt;</a:t>
            </a:r>
          </a:p>
        </p:txBody>
      </p:sp>
      <p:sp>
        <p:nvSpPr>
          <p:cNvPr id="33847" name="Line 55"/>
          <p:cNvSpPr>
            <a:spLocks noChangeShapeType="1"/>
          </p:cNvSpPr>
          <p:nvPr/>
        </p:nvSpPr>
        <p:spPr bwMode="auto">
          <a:xfrm flipV="1">
            <a:off x="4729163" y="4056063"/>
            <a:ext cx="0" cy="149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48" name="Rectangle 56"/>
          <p:cNvSpPr>
            <a:spLocks noChangeArrowheads="1"/>
          </p:cNvSpPr>
          <p:nvPr/>
        </p:nvSpPr>
        <p:spPr bwMode="auto">
          <a:xfrm>
            <a:off x="4572000" y="20574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1</a:t>
            </a:r>
          </a:p>
        </p:txBody>
      </p:sp>
      <p:sp>
        <p:nvSpPr>
          <p:cNvPr id="33849" name="Oval 57"/>
          <p:cNvSpPr>
            <a:spLocks noChangeArrowheads="1"/>
          </p:cNvSpPr>
          <p:nvPr/>
        </p:nvSpPr>
        <p:spPr bwMode="auto">
          <a:xfrm>
            <a:off x="4821238" y="5202238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0" name="Oval 58"/>
          <p:cNvSpPr>
            <a:spLocks noChangeArrowheads="1"/>
          </p:cNvSpPr>
          <p:nvPr/>
        </p:nvSpPr>
        <p:spPr bwMode="auto">
          <a:xfrm>
            <a:off x="4592638" y="2078038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1" name="Rectangle 59"/>
          <p:cNvSpPr>
            <a:spLocks noChangeArrowheads="1"/>
          </p:cNvSpPr>
          <p:nvPr/>
        </p:nvSpPr>
        <p:spPr bwMode="auto">
          <a:xfrm>
            <a:off x="2724150" y="46101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2</a:t>
            </a:r>
          </a:p>
        </p:txBody>
      </p:sp>
      <p:sp>
        <p:nvSpPr>
          <p:cNvPr id="33852" name="Rectangle 60"/>
          <p:cNvSpPr>
            <a:spLocks noChangeArrowheads="1"/>
          </p:cNvSpPr>
          <p:nvPr/>
        </p:nvSpPr>
        <p:spPr bwMode="auto">
          <a:xfrm>
            <a:off x="4800600" y="51816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3</a:t>
            </a:r>
          </a:p>
        </p:txBody>
      </p:sp>
      <p:sp>
        <p:nvSpPr>
          <p:cNvPr id="33853" name="Oval 61"/>
          <p:cNvSpPr>
            <a:spLocks noChangeArrowheads="1"/>
          </p:cNvSpPr>
          <p:nvPr/>
        </p:nvSpPr>
        <p:spPr bwMode="auto">
          <a:xfrm>
            <a:off x="2716213" y="4630738"/>
            <a:ext cx="368300" cy="3683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4" name="Rectangle 62"/>
          <p:cNvSpPr>
            <a:spLocks noChangeArrowheads="1"/>
          </p:cNvSpPr>
          <p:nvPr/>
        </p:nvSpPr>
        <p:spPr bwMode="auto">
          <a:xfrm>
            <a:off x="1257300" y="21717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3855" name="AutoShape 63"/>
          <p:cNvSpPr>
            <a:spLocks noChangeArrowheads="1"/>
          </p:cNvSpPr>
          <p:nvPr/>
        </p:nvSpPr>
        <p:spPr bwMode="auto">
          <a:xfrm>
            <a:off x="2154238" y="16208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6" name="Rectangle 64"/>
          <p:cNvSpPr>
            <a:spLocks noChangeArrowheads="1"/>
          </p:cNvSpPr>
          <p:nvPr/>
        </p:nvSpPr>
        <p:spPr bwMode="auto">
          <a:xfrm>
            <a:off x="2000250" y="222885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33857" name="Rectangle 65"/>
          <p:cNvSpPr>
            <a:spLocks noChangeArrowheads="1"/>
          </p:cNvSpPr>
          <p:nvPr/>
        </p:nvSpPr>
        <p:spPr bwMode="auto">
          <a:xfrm>
            <a:off x="2724150" y="51435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33858" name="AutoShape 66"/>
          <p:cNvSpPr>
            <a:spLocks noChangeArrowheads="1"/>
          </p:cNvSpPr>
          <p:nvPr/>
        </p:nvSpPr>
        <p:spPr bwMode="auto">
          <a:xfrm>
            <a:off x="3659188" y="163988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59" name="AutoShape 67"/>
          <p:cNvSpPr>
            <a:spLocks noChangeArrowheads="1"/>
          </p:cNvSpPr>
          <p:nvPr/>
        </p:nvSpPr>
        <p:spPr bwMode="auto">
          <a:xfrm>
            <a:off x="1411288" y="453548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0" name="Rectangle 68"/>
          <p:cNvSpPr>
            <a:spLocks noChangeArrowheads="1"/>
          </p:cNvSpPr>
          <p:nvPr/>
        </p:nvSpPr>
        <p:spPr bwMode="auto">
          <a:xfrm>
            <a:off x="533400" y="32004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33861" name="AutoShape 69"/>
          <p:cNvSpPr>
            <a:spLocks noChangeArrowheads="1"/>
          </p:cNvSpPr>
          <p:nvPr/>
        </p:nvSpPr>
        <p:spPr bwMode="auto">
          <a:xfrm>
            <a:off x="2173288" y="5592763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2" name="Rectangle 70"/>
          <p:cNvSpPr>
            <a:spLocks noChangeArrowheads="1"/>
          </p:cNvSpPr>
          <p:nvPr/>
        </p:nvSpPr>
        <p:spPr bwMode="auto">
          <a:xfrm>
            <a:off x="1228725" y="5153025"/>
            <a:ext cx="28854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 6</a:t>
            </a:r>
          </a:p>
        </p:txBody>
      </p: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552450" y="4162425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5</a:t>
            </a:r>
          </a:p>
        </p:txBody>
      </p:sp>
      <p:sp>
        <p:nvSpPr>
          <p:cNvPr id="33864" name="AutoShape 72"/>
          <p:cNvSpPr>
            <a:spLocks noChangeArrowheads="1"/>
          </p:cNvSpPr>
          <p:nvPr/>
        </p:nvSpPr>
        <p:spPr bwMode="auto">
          <a:xfrm>
            <a:off x="658813" y="4583113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5" name="Rectangle 73"/>
          <p:cNvSpPr>
            <a:spLocks noChangeArrowheads="1"/>
          </p:cNvSpPr>
          <p:nvPr/>
        </p:nvSpPr>
        <p:spPr bwMode="auto">
          <a:xfrm>
            <a:off x="1257300" y="318135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3866" name="Rectangle 74"/>
          <p:cNvSpPr>
            <a:spLocks noChangeArrowheads="1"/>
          </p:cNvSpPr>
          <p:nvPr/>
        </p:nvSpPr>
        <p:spPr bwMode="auto">
          <a:xfrm>
            <a:off x="1257300" y="1181100"/>
            <a:ext cx="28854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 6</a:t>
            </a: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1219200" y="413385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33868" name="AutoShape 76"/>
          <p:cNvSpPr>
            <a:spLocks noChangeArrowheads="1"/>
          </p:cNvSpPr>
          <p:nvPr/>
        </p:nvSpPr>
        <p:spPr bwMode="auto">
          <a:xfrm>
            <a:off x="2154238" y="26495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69" name="Rectangle 77"/>
          <p:cNvSpPr>
            <a:spLocks noChangeArrowheads="1"/>
          </p:cNvSpPr>
          <p:nvPr/>
        </p:nvSpPr>
        <p:spPr bwMode="auto">
          <a:xfrm>
            <a:off x="3562350" y="22098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8</a:t>
            </a:r>
          </a:p>
        </p:txBody>
      </p:sp>
      <p:sp>
        <p:nvSpPr>
          <p:cNvPr id="33870" name="Rectangle 78"/>
          <p:cNvSpPr>
            <a:spLocks noChangeArrowheads="1"/>
          </p:cNvSpPr>
          <p:nvPr/>
        </p:nvSpPr>
        <p:spPr bwMode="auto">
          <a:xfrm>
            <a:off x="2819400" y="1219200"/>
            <a:ext cx="275718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K</a:t>
            </a:r>
          </a:p>
        </p:txBody>
      </p:sp>
      <p:sp>
        <p:nvSpPr>
          <p:cNvPr id="33871" name="AutoShape 79"/>
          <p:cNvSpPr>
            <a:spLocks noChangeArrowheads="1"/>
          </p:cNvSpPr>
          <p:nvPr/>
        </p:nvSpPr>
        <p:spPr bwMode="auto">
          <a:xfrm>
            <a:off x="2916238" y="16208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2" name="Rectangle 80"/>
          <p:cNvSpPr>
            <a:spLocks noChangeArrowheads="1"/>
          </p:cNvSpPr>
          <p:nvPr/>
        </p:nvSpPr>
        <p:spPr bwMode="auto">
          <a:xfrm>
            <a:off x="3562350" y="1219200"/>
            <a:ext cx="253275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8</a:t>
            </a:r>
          </a:p>
        </p:txBody>
      </p:sp>
      <p:sp>
        <p:nvSpPr>
          <p:cNvPr id="33873" name="AutoShape 81"/>
          <p:cNvSpPr>
            <a:spLocks noChangeArrowheads="1"/>
          </p:cNvSpPr>
          <p:nvPr/>
        </p:nvSpPr>
        <p:spPr bwMode="auto">
          <a:xfrm>
            <a:off x="3659188" y="263048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4" name="AutoShape 82"/>
          <p:cNvSpPr>
            <a:spLocks noChangeArrowheads="1"/>
          </p:cNvSpPr>
          <p:nvPr/>
        </p:nvSpPr>
        <p:spPr bwMode="auto">
          <a:xfrm>
            <a:off x="4745038" y="362108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5" name="Rectangle 83"/>
          <p:cNvSpPr>
            <a:spLocks noChangeArrowheads="1"/>
          </p:cNvSpPr>
          <p:nvPr/>
        </p:nvSpPr>
        <p:spPr bwMode="auto">
          <a:xfrm>
            <a:off x="2819400" y="2228850"/>
            <a:ext cx="275718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K</a:t>
            </a:r>
          </a:p>
        </p:txBody>
      </p:sp>
      <p:sp>
        <p:nvSpPr>
          <p:cNvPr id="33876" name="AutoShape 84"/>
          <p:cNvSpPr>
            <a:spLocks noChangeArrowheads="1"/>
          </p:cNvSpPr>
          <p:nvPr/>
        </p:nvSpPr>
        <p:spPr bwMode="auto">
          <a:xfrm>
            <a:off x="2935288" y="26114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7" name="AutoShape 85"/>
          <p:cNvSpPr>
            <a:spLocks noChangeArrowheads="1"/>
          </p:cNvSpPr>
          <p:nvPr/>
        </p:nvSpPr>
        <p:spPr bwMode="auto">
          <a:xfrm>
            <a:off x="2154238" y="362108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8" name="Line 86"/>
          <p:cNvSpPr>
            <a:spLocks noChangeShapeType="1"/>
          </p:cNvSpPr>
          <p:nvPr/>
        </p:nvSpPr>
        <p:spPr bwMode="auto">
          <a:xfrm flipH="1">
            <a:off x="4046538" y="2605088"/>
            <a:ext cx="774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79" name="Rectangle 87"/>
          <p:cNvSpPr>
            <a:spLocks noChangeArrowheads="1"/>
          </p:cNvSpPr>
          <p:nvPr/>
        </p:nvSpPr>
        <p:spPr bwMode="auto">
          <a:xfrm>
            <a:off x="2819400" y="3219450"/>
            <a:ext cx="275718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K</a:t>
            </a:r>
          </a:p>
        </p:txBody>
      </p:sp>
      <p:sp>
        <p:nvSpPr>
          <p:cNvPr id="33880" name="AutoShape 88"/>
          <p:cNvSpPr>
            <a:spLocks noChangeArrowheads="1"/>
          </p:cNvSpPr>
          <p:nvPr/>
        </p:nvSpPr>
        <p:spPr bwMode="auto">
          <a:xfrm>
            <a:off x="2935288" y="36401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1" name="Line 89"/>
          <p:cNvSpPr>
            <a:spLocks noChangeShapeType="1"/>
          </p:cNvSpPr>
          <p:nvPr/>
        </p:nvSpPr>
        <p:spPr bwMode="auto">
          <a:xfrm>
            <a:off x="3325813" y="5538788"/>
            <a:ext cx="1397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2" name="Rectangle 90"/>
          <p:cNvSpPr>
            <a:spLocks noChangeArrowheads="1"/>
          </p:cNvSpPr>
          <p:nvPr/>
        </p:nvSpPr>
        <p:spPr bwMode="auto">
          <a:xfrm>
            <a:off x="4572000" y="3200400"/>
            <a:ext cx="288542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 8</a:t>
            </a:r>
          </a:p>
        </p:txBody>
      </p:sp>
      <p:sp>
        <p:nvSpPr>
          <p:cNvPr id="33883" name="AutoShape 91"/>
          <p:cNvSpPr>
            <a:spLocks noChangeArrowheads="1"/>
          </p:cNvSpPr>
          <p:nvPr/>
        </p:nvSpPr>
        <p:spPr bwMode="auto">
          <a:xfrm>
            <a:off x="3659188" y="5592763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4" name="AutoShape 92"/>
          <p:cNvSpPr>
            <a:spLocks noChangeArrowheads="1"/>
          </p:cNvSpPr>
          <p:nvPr/>
        </p:nvSpPr>
        <p:spPr bwMode="auto">
          <a:xfrm>
            <a:off x="3678238" y="46307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85" name="Rectangle 93"/>
          <p:cNvSpPr>
            <a:spLocks noChangeArrowheads="1"/>
          </p:cNvSpPr>
          <p:nvPr/>
        </p:nvSpPr>
        <p:spPr bwMode="auto">
          <a:xfrm>
            <a:off x="3543300" y="4210050"/>
            <a:ext cx="275718" cy="2436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buNone/>
            </a:pPr>
            <a:r>
              <a:rPr lang="en-US" dirty="0"/>
              <a:t>K</a:t>
            </a:r>
          </a:p>
        </p:txBody>
      </p:sp>
      <p:sp>
        <p:nvSpPr>
          <p:cNvPr id="33886" name="AutoShape 94"/>
          <p:cNvSpPr>
            <a:spLocks noChangeArrowheads="1"/>
          </p:cNvSpPr>
          <p:nvPr/>
        </p:nvSpPr>
        <p:spPr bwMode="auto">
          <a:xfrm>
            <a:off x="2154238" y="4592638"/>
            <a:ext cx="139700" cy="292100"/>
          </a:xfrm>
          <a:prstGeom prst="diamond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Code for Insertion Sort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  <a:defRPr/>
            </a:pPr>
            <a:r>
              <a:rPr lang="en-US" sz="2000" dirty="0" smtClean="0"/>
              <a:t>void </a:t>
            </a:r>
            <a:r>
              <a:rPr lang="en-US" sz="2000" dirty="0" err="1" smtClean="0"/>
              <a:t>insertion_sort</a:t>
            </a:r>
            <a:r>
              <a:rPr lang="en-US" sz="2000" dirty="0" smtClean="0"/>
              <a:t>(</a:t>
            </a:r>
            <a:r>
              <a:rPr lang="en-US" sz="2000" dirty="0" err="1" smtClean="0"/>
              <a:t>int</a:t>
            </a:r>
            <a:r>
              <a:rPr lang="en-US" sz="2000" dirty="0" smtClean="0"/>
              <a:t> list[]){</a:t>
            </a:r>
          </a:p>
          <a:p>
            <a:pPr>
              <a:buFontTx/>
              <a:buNone/>
              <a:defRPr/>
            </a:pPr>
            <a:r>
              <a:rPr lang="en-US" sz="2000" dirty="0" err="1" smtClean="0"/>
              <a:t>int</a:t>
            </a:r>
            <a:r>
              <a:rPr lang="en-US" sz="2000" dirty="0" smtClean="0"/>
              <a:t> temp;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for(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=1;i&lt;</a:t>
            </a:r>
            <a:r>
              <a:rPr lang="en-US" sz="2000" dirty="0" err="1" smtClean="0"/>
              <a:t>n;i</a:t>
            </a:r>
            <a:r>
              <a:rPr lang="en-US" sz="2000" dirty="0" smtClean="0"/>
              <a:t>++){</a:t>
            </a:r>
          </a:p>
          <a:p>
            <a:pPr lvl="1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temp=list[</a:t>
            </a:r>
            <a:r>
              <a:rPr lang="en-US" sz="2000" dirty="0" err="1" smtClean="0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];</a:t>
            </a:r>
          </a:p>
          <a:p>
            <a:pPr lvl="1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for(</a:t>
            </a:r>
            <a:r>
              <a:rPr lang="en-US" sz="2000" dirty="0" err="1" smtClean="0">
                <a:solidFill>
                  <a:srgbClr val="FF0000"/>
                </a:solidFill>
                <a:ea typeface="+mn-ea"/>
                <a:cs typeface="+mn-cs"/>
              </a:rPr>
              <a:t>int</a:t>
            </a: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 j=</a:t>
            </a:r>
            <a:r>
              <a:rPr lang="en-US" sz="2000" dirty="0" err="1" smtClean="0">
                <a:solidFill>
                  <a:srgbClr val="FF0000"/>
                </a:solidFill>
                <a:ea typeface="+mn-ea"/>
                <a:cs typeface="+mn-cs"/>
              </a:rPr>
              <a:t>i</a:t>
            </a: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; j&gt;0 &amp;&amp; temp&lt;list[j-1];j--)</a:t>
            </a:r>
          </a:p>
          <a:p>
            <a:pPr lvl="1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{ // work backwards through the array finding where temp should go</a:t>
            </a:r>
          </a:p>
          <a:p>
            <a:pPr lvl="2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list[j]=list[j-1];</a:t>
            </a:r>
          </a:p>
          <a:p>
            <a:pPr lvl="2">
              <a:buFontTx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ea typeface="+mn-ea"/>
                <a:cs typeface="+mn-cs"/>
              </a:rPr>
              <a:t>list[j-1]=temp;</a:t>
            </a:r>
          </a:p>
          <a:p>
            <a:pPr lvl="1">
              <a:buFontTx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}//end of inner loop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}//end of outer loop</a:t>
            </a:r>
          </a:p>
          <a:p>
            <a:pPr>
              <a:buFontTx/>
              <a:buNone/>
              <a:defRPr/>
            </a:pPr>
            <a:r>
              <a:rPr lang="en-US" sz="2000" dirty="0" smtClean="0"/>
              <a:t>}//end of </a:t>
            </a:r>
            <a:r>
              <a:rPr lang="en-US" sz="2000" dirty="0" err="1" smtClean="0"/>
              <a:t>insertion_sort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Analysis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comparisons?</a:t>
            </a:r>
          </a:p>
          <a:p>
            <a:r>
              <a:rPr lang="en-US" dirty="0" smtClean="0"/>
              <a:t>1+2+3+…+(n-1)=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many swaps?</a:t>
            </a:r>
          </a:p>
          <a:p>
            <a:r>
              <a:rPr lang="en-US" dirty="0" smtClean="0"/>
              <a:t>1+2+3+…+(n-1)= O(n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much space?</a:t>
            </a:r>
          </a:p>
          <a:p>
            <a:r>
              <a:rPr lang="en-US" dirty="0" smtClean="0"/>
              <a:t>In-place algorithm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Stack and Queue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93113" y="0"/>
            <a:ext cx="750887" cy="360363"/>
          </a:xfrm>
        </p:spPr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35</a:t>
            </a:fld>
            <a:endParaRPr lang="en-US" alt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A stack is a data structure that stores and retrieves items in a </a:t>
            </a:r>
            <a:r>
              <a:rPr lang="en-US" dirty="0" smtClean="0">
                <a:solidFill>
                  <a:srgbClr val="FF0000"/>
                </a:solidFill>
                <a:cs typeface="Times New Roman" pitchFamily="18" charset="0"/>
              </a:rPr>
              <a:t>last-in-first-out (LIFO)</a:t>
            </a:r>
            <a:r>
              <a:rPr lang="en-US" dirty="0" smtClean="0">
                <a:cs typeface="Times New Roman" pitchFamily="18" charset="0"/>
              </a:rPr>
              <a:t> manner.</a:t>
            </a:r>
            <a:r>
              <a:rPr lang="en-US" dirty="0" smtClean="0"/>
              <a:t> </a:t>
            </a:r>
          </a:p>
          <a:p>
            <a:pPr algn="just"/>
            <a:r>
              <a:rPr lang="en-US" dirty="0" smtClean="0"/>
              <a:t>Computer systems use stacks during a program’s execution to store function return addresses, local variables, etc.</a:t>
            </a:r>
          </a:p>
          <a:p>
            <a:pPr algn="just"/>
            <a:endParaRPr lang="en-US" sz="800" dirty="0" smtClean="0"/>
          </a:p>
          <a:p>
            <a:pPr algn="just"/>
            <a:r>
              <a:rPr lang="en-US" dirty="0" smtClean="0"/>
              <a:t>Some calculators use stacks for performing mathematical operations.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Figure 18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97380" y="3447738"/>
            <a:ext cx="2838450" cy="2112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Access is allowed only at one point of the structure, normally termed the </a:t>
            </a:r>
            <a:r>
              <a:rPr lang="en-US" i="1" dirty="0" smtClean="0"/>
              <a:t>top </a:t>
            </a:r>
            <a:r>
              <a:rPr lang="en-US" dirty="0" smtClean="0"/>
              <a:t> of the stack, so the operations are limited: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push (add item to stack)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pop (remove top item from stack)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top (get top item without removing it)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clear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isEmpty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size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37</a:t>
            </a:fld>
            <a:endParaRPr lang="en-US" altLang="de-DE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and Dynamic  Stack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Static Stacks</a:t>
            </a:r>
          </a:p>
          <a:p>
            <a:pPr lvl="1"/>
            <a:r>
              <a:rPr lang="en-US" dirty="0" smtClean="0"/>
              <a:t>Fixed size</a:t>
            </a:r>
          </a:p>
          <a:p>
            <a:pPr lvl="1"/>
            <a:r>
              <a:rPr lang="en-US" dirty="0" smtClean="0"/>
              <a:t>Can be implemented with an array</a:t>
            </a:r>
          </a:p>
          <a:p>
            <a:pPr lvl="1"/>
            <a:endParaRPr lang="en-US" sz="800" dirty="0" smtClean="0"/>
          </a:p>
          <a:p>
            <a:endParaRPr lang="en-US" sz="800" dirty="0" smtClean="0"/>
          </a:p>
          <a:p>
            <a:r>
              <a:rPr lang="en-US" dirty="0" smtClean="0"/>
              <a:t>Dynamic Stacks</a:t>
            </a:r>
          </a:p>
          <a:p>
            <a:pPr lvl="1"/>
            <a:r>
              <a:rPr lang="en-US" dirty="0" smtClean="0"/>
              <a:t>Grow in size as needed</a:t>
            </a:r>
          </a:p>
          <a:p>
            <a:pPr lvl="1"/>
            <a:r>
              <a:rPr lang="en-US" dirty="0" smtClean="0"/>
              <a:t>Can be implemented with a linked list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38</a:t>
            </a:fld>
            <a:endParaRPr lang="en-US" altLang="de-DE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Operation: Push Operation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Push</a:t>
            </a:r>
          </a:p>
          <a:p>
            <a:pPr lvl="1"/>
            <a:r>
              <a:rPr lang="en-US" dirty="0" smtClean="0"/>
              <a:t> value to be stored in (pushed onto) the stack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Courier New" pitchFamily="49" charset="0"/>
                <a:cs typeface="Times New Roman" pitchFamily="18" charset="0"/>
              </a:rPr>
              <a:t>        push(5);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Courier New" pitchFamily="49" charset="0"/>
                <a:cs typeface="Times New Roman" pitchFamily="18" charset="0"/>
              </a:rPr>
              <a:t>		   push(10);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 smtClean="0">
                <a:latin typeface="Courier New" pitchFamily="49" charset="0"/>
                <a:cs typeface="Times New Roman" pitchFamily="18" charset="0"/>
              </a:rPr>
              <a:t>	      push(15);</a:t>
            </a:r>
          </a:p>
          <a:p>
            <a:r>
              <a:rPr lang="en-US" dirty="0" smtClean="0"/>
              <a:t>The state of the stack after each of the </a:t>
            </a:r>
            <a:r>
              <a:rPr lang="en-US" dirty="0" smtClean="0">
                <a:latin typeface="Courier New" pitchFamily="49" charset="0"/>
              </a:rPr>
              <a:t>push</a:t>
            </a:r>
            <a:r>
              <a:rPr lang="en-US" dirty="0" smtClean="0"/>
              <a:t> operations:</a:t>
            </a:r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39</a:t>
            </a:fld>
            <a:endParaRPr lang="en-US" altLang="de-DE" dirty="0"/>
          </a:p>
        </p:txBody>
      </p:sp>
      <p:pic>
        <p:nvPicPr>
          <p:cNvPr id="5" name="Picture 3" descr="Figure 18-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15325" y="4091065"/>
            <a:ext cx="5029200" cy="119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Searching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86800" cy="4724400"/>
          </a:xfrm>
          <a:noFill/>
        </p:spPr>
        <p:txBody>
          <a:bodyPr/>
          <a:lstStyle/>
          <a:p>
            <a:r>
              <a:rPr lang="en-US" sz="2800" dirty="0" smtClean="0"/>
              <a:t>A question you should always ask </a:t>
            </a:r>
          </a:p>
          <a:p>
            <a:pPr lvl="1"/>
            <a:r>
              <a:rPr lang="en-US" sz="2800" dirty="0" smtClean="0"/>
              <a:t>when selecting a search algorithm is </a:t>
            </a:r>
          </a:p>
          <a:p>
            <a:pPr lvl="3"/>
            <a:r>
              <a:rPr lang="en-US" sz="2800" dirty="0" smtClean="0"/>
              <a:t>“How fast does the search have to be?” </a:t>
            </a:r>
          </a:p>
          <a:p>
            <a:pPr lvl="3"/>
            <a:r>
              <a:rPr lang="en-US" sz="2800" dirty="0" smtClean="0"/>
              <a:t> The reason is that, in general, the faster the algorithm is, the more complex it is.</a:t>
            </a:r>
          </a:p>
          <a:p>
            <a:r>
              <a:rPr lang="en-US" sz="2800" dirty="0" smtClean="0"/>
              <a:t>Bottom line:  you don’t always need to use or should use the fastest algorithm.</a:t>
            </a:r>
          </a:p>
          <a:p>
            <a:r>
              <a:rPr lang="en-US" sz="2800" dirty="0" smtClean="0"/>
              <a:t> following search algorithms, keeping speed in mind.</a:t>
            </a:r>
          </a:p>
          <a:p>
            <a:pPr lvl="1"/>
            <a:r>
              <a:rPr lang="en-US" dirty="0" smtClean="0"/>
              <a:t>Sequential (linear) search</a:t>
            </a:r>
          </a:p>
          <a:p>
            <a:pPr lvl="1"/>
            <a:r>
              <a:rPr lang="en-US" dirty="0" smtClean="0"/>
              <a:t>Binary search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Pop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71475" lvl="1" indent="-371475">
              <a:buSzPct val="75000"/>
              <a:buFont typeface="Wingdings 2" pitchFamily="18" charset="2"/>
              <a:buChar char="¢"/>
            </a:pPr>
            <a:r>
              <a:rPr lang="en-US" dirty="0" smtClean="0"/>
              <a:t>Retrieves and removes a value from the stack</a:t>
            </a:r>
          </a:p>
          <a:p>
            <a:pPr marL="371475" lvl="1" indent="-371475">
              <a:buSzPct val="75000"/>
              <a:buFont typeface="Wingdings 2" pitchFamily="18" charset="2"/>
              <a:buChar char="¢"/>
            </a:pPr>
            <a:r>
              <a:rPr lang="en-US" dirty="0" smtClean="0"/>
              <a:t>suppose we execute three consecutive pop operations on the same stack:</a:t>
            </a:r>
          </a:p>
          <a:p>
            <a:pPr marL="371475" lvl="1" indent="-371475">
              <a:buSzPct val="75000"/>
              <a:buFont typeface="Wingdings 2" pitchFamily="18" charset="2"/>
              <a:buChar char="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40</a:t>
            </a:fld>
            <a:endParaRPr lang="en-US" altLang="de-DE" dirty="0"/>
          </a:p>
        </p:txBody>
      </p:sp>
      <p:pic>
        <p:nvPicPr>
          <p:cNvPr id="5" name="Picture 4" descr="Figure 18-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19112" y="3804614"/>
            <a:ext cx="4391025" cy="19335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Stack 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Courier New" pitchFamily="49" charset="0"/>
              </a:rPr>
              <a:t>isFull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 Boolean operation needed for static stacks. Returns true if the stack is full. Otherwise, returns false.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Courier New" pitchFamily="49" charset="0"/>
              </a:rPr>
              <a:t>isEmpty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dirty="0" smtClean="0"/>
              <a:t> A Boolean operation needed for all stacks. Returns true if the stack is empty. Otherwise, returns false.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41</a:t>
            </a:fld>
            <a:endParaRPr lang="en-US" altLang="de-DE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implementation  : push operation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>
              <a:buNone/>
            </a:pPr>
            <a:r>
              <a:rPr lang="en-US" dirty="0" smtClean="0"/>
              <a:t>void push(){</a:t>
            </a:r>
          </a:p>
          <a:p>
            <a:pPr lvl="4">
              <a:buNone/>
            </a:pPr>
            <a:r>
              <a:rPr lang="en-US" dirty="0" smtClean="0"/>
              <a:t>    </a:t>
            </a:r>
            <a:r>
              <a:rPr lang="en-US" dirty="0" err="1" smtClean="0"/>
              <a:t>int</a:t>
            </a:r>
            <a:r>
              <a:rPr lang="en-US" dirty="0" smtClean="0"/>
              <a:t> item;</a:t>
            </a:r>
          </a:p>
          <a:p>
            <a:pPr lvl="4">
              <a:buNone/>
            </a:pPr>
            <a:r>
              <a:rPr lang="en-US" dirty="0" smtClean="0"/>
              <a:t>if(top==MAX-1)</a:t>
            </a:r>
          </a:p>
          <a:p>
            <a:pPr lvl="4">
              <a:buNone/>
            </a:pPr>
            <a:r>
              <a:rPr lang="en-US" dirty="0" err="1" smtClean="0"/>
              <a:t>cout</a:t>
            </a:r>
            <a:r>
              <a:rPr lang="en-US" dirty="0" smtClean="0"/>
              <a:t>&lt;&lt;"Stack is Full";</a:t>
            </a:r>
          </a:p>
          <a:p>
            <a:pPr lvl="4">
              <a:buNone/>
            </a:pPr>
            <a:r>
              <a:rPr lang="en-US" dirty="0" smtClean="0"/>
              <a:t>else</a:t>
            </a:r>
          </a:p>
          <a:p>
            <a:pPr lvl="4">
              <a:buNone/>
            </a:pPr>
            <a:r>
              <a:rPr lang="en-US" dirty="0" smtClean="0"/>
              <a:t>{</a:t>
            </a:r>
          </a:p>
          <a:p>
            <a:pPr lvl="4">
              <a:buNone/>
            </a:pPr>
            <a:r>
              <a:rPr lang="en-US" dirty="0" err="1" smtClean="0"/>
              <a:t>cout</a:t>
            </a:r>
            <a:r>
              <a:rPr lang="en-US" dirty="0" smtClean="0"/>
              <a:t>&lt;&lt;"\</a:t>
            </a:r>
            <a:r>
              <a:rPr lang="en-US" dirty="0" err="1" smtClean="0"/>
              <a:t>nEnter</a:t>
            </a:r>
            <a:r>
              <a:rPr lang="en-US" dirty="0" smtClean="0"/>
              <a:t> Item to Push:";</a:t>
            </a:r>
          </a:p>
          <a:p>
            <a:pPr lvl="4">
              <a:buNone/>
            </a:pPr>
            <a:r>
              <a:rPr lang="en-US" dirty="0" err="1" smtClean="0"/>
              <a:t>cin</a:t>
            </a:r>
            <a:r>
              <a:rPr lang="en-US" dirty="0" smtClean="0"/>
              <a:t>&gt;&gt;item;</a:t>
            </a:r>
          </a:p>
          <a:p>
            <a:pPr lvl="4">
              <a:buNone/>
            </a:pPr>
            <a:r>
              <a:rPr lang="en-US" dirty="0" smtClean="0"/>
              <a:t>stack[++top]=item;</a:t>
            </a:r>
          </a:p>
          <a:p>
            <a:pPr lvl="4">
              <a:buNone/>
            </a:pPr>
            <a:r>
              <a:rPr lang="en-US" dirty="0" smtClean="0"/>
              <a:t>}</a:t>
            </a:r>
          </a:p>
          <a:p>
            <a:pPr lvl="4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42</a:t>
            </a:fld>
            <a:endParaRPr lang="en-US" altLang="de-DE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 implementation : pop 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None/>
            </a:pPr>
            <a:r>
              <a:rPr lang="en-US" dirty="0" smtClean="0"/>
              <a:t>void pop()</a:t>
            </a:r>
          </a:p>
          <a:p>
            <a:pPr lvl="3">
              <a:buNone/>
            </a:pPr>
            <a:r>
              <a:rPr lang="en-US" dirty="0" smtClean="0"/>
              <a:t>{</a:t>
            </a:r>
          </a:p>
          <a:p>
            <a:pPr lvl="3">
              <a:buNone/>
            </a:pPr>
            <a:r>
              <a:rPr lang="en-US" dirty="0" smtClean="0"/>
              <a:t>if(top&lt;0) </a:t>
            </a:r>
            <a:r>
              <a:rPr lang="en-US" dirty="0" err="1" smtClean="0"/>
              <a:t>cout</a:t>
            </a:r>
            <a:r>
              <a:rPr lang="en-US" dirty="0" smtClean="0"/>
              <a:t>&lt;&lt;"Stack is empty";</a:t>
            </a:r>
          </a:p>
          <a:p>
            <a:pPr lvl="3">
              <a:buNone/>
            </a:pPr>
            <a:r>
              <a:rPr lang="en-US" dirty="0" smtClean="0"/>
              <a:t>else</a:t>
            </a:r>
          </a:p>
          <a:p>
            <a:pPr lvl="3">
              <a:buNone/>
            </a:pPr>
            <a:r>
              <a:rPr lang="en-US" dirty="0" err="1" smtClean="0"/>
              <a:t>cout</a:t>
            </a:r>
            <a:r>
              <a:rPr lang="en-US" dirty="0" smtClean="0"/>
              <a:t>&lt;&lt;"</a:t>
            </a:r>
            <a:r>
              <a:rPr lang="en-US" dirty="0" err="1" smtClean="0"/>
              <a:t>Poped</a:t>
            </a:r>
            <a:r>
              <a:rPr lang="en-US" dirty="0" smtClean="0"/>
              <a:t> Item:"&lt;&lt;stack[top--];</a:t>
            </a:r>
          </a:p>
          <a:p>
            <a:pPr lvl="3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43</a:t>
            </a:fld>
            <a:endParaRPr lang="en-US" altLang="de-DE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area of stack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simplest application of a stack is to reverse a word</a:t>
            </a:r>
          </a:p>
          <a:p>
            <a:r>
              <a:rPr lang="en-US" dirty="0" smtClean="0"/>
              <a:t>Another application is an "undo" mechanism in text editors</a:t>
            </a:r>
          </a:p>
          <a:p>
            <a:r>
              <a:rPr lang="en-US" b="1" dirty="0" smtClean="0"/>
              <a:t>Backtracking</a:t>
            </a:r>
            <a:r>
              <a:rPr lang="en-US" dirty="0" smtClean="0"/>
              <a:t>. </a:t>
            </a:r>
          </a:p>
          <a:p>
            <a:pPr lvl="1"/>
            <a:r>
              <a:rPr lang="en-US" dirty="0" smtClean="0"/>
              <a:t>This is a process when you need to access the most recent data element in a series of elements</a:t>
            </a:r>
          </a:p>
          <a:p>
            <a:r>
              <a:rPr lang="en-US" dirty="0" smtClean="0"/>
              <a:t>Language processing:</a:t>
            </a:r>
          </a:p>
          <a:p>
            <a:pPr lvl="1"/>
            <a:r>
              <a:rPr lang="en-US" dirty="0" smtClean="0"/>
              <a:t>space for parameters and local variables is created internally using a stack.</a:t>
            </a:r>
          </a:p>
          <a:p>
            <a:pPr lvl="1"/>
            <a:r>
              <a:rPr lang="en-US" dirty="0" smtClean="0"/>
              <a:t>compiler's syntax check for matching braces is implemented by using stack.</a:t>
            </a:r>
          </a:p>
          <a:p>
            <a:pPr lvl="1"/>
            <a:r>
              <a:rPr lang="en-US" dirty="0" smtClean="0"/>
              <a:t>support for recursion</a:t>
            </a:r>
          </a:p>
          <a:p>
            <a:r>
              <a:rPr lang="en-US" dirty="0" smtClean="0"/>
              <a:t>Expression Representation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44</a:t>
            </a:fld>
            <a:endParaRPr lang="en-US" altLang="de-DE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data structure that has access to its data at the front and rear.</a:t>
            </a:r>
          </a:p>
          <a:p>
            <a:pPr lvl="1"/>
            <a:r>
              <a:rPr lang="en-US" dirty="0" smtClean="0"/>
              <a:t> operates on FIFO (Fast In First Out) basis.</a:t>
            </a:r>
          </a:p>
          <a:p>
            <a:pPr lvl="1"/>
            <a:r>
              <a:rPr lang="en-US" dirty="0" smtClean="0"/>
              <a:t>uses two pointers/indices to keep tack of information/data.</a:t>
            </a:r>
          </a:p>
          <a:p>
            <a:r>
              <a:rPr lang="en-US" dirty="0" smtClean="0"/>
              <a:t> has two basic operations: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enqueue</a:t>
            </a:r>
            <a:r>
              <a:rPr lang="en-US" dirty="0" smtClean="0"/>
              <a:t> - inserting data at the rear of the queue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dequeue</a:t>
            </a:r>
            <a:r>
              <a:rPr lang="en-US" dirty="0" smtClean="0"/>
              <a:t> – removing data at the front of the queue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45</a:t>
            </a:fld>
            <a:endParaRPr lang="en-US" altLang="de-DE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46</a:t>
            </a:fld>
            <a:endParaRPr lang="en-US" altLang="de-D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574" t="16098" r="14099" b="9512"/>
          <a:stretch>
            <a:fillRect/>
          </a:stretch>
        </p:blipFill>
        <p:spPr bwMode="auto">
          <a:xfrm>
            <a:off x="0" y="-1"/>
            <a:ext cx="9144000" cy="614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 area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Waiting for a particular event to occur.</a:t>
            </a:r>
          </a:p>
          <a:p>
            <a:r>
              <a:rPr lang="en-US" dirty="0" smtClean="0"/>
              <a:t>Scheduling of processes.</a:t>
            </a:r>
          </a:p>
          <a:p>
            <a:pPr lvl="1"/>
            <a:r>
              <a:rPr lang="en-US" dirty="0" smtClean="0"/>
              <a:t>First-Come, First-Served (FCFS) Scheduling</a:t>
            </a:r>
          </a:p>
          <a:p>
            <a:pPr lvl="1"/>
            <a:r>
              <a:rPr lang="en-US" dirty="0" smtClean="0"/>
              <a:t>Priority Scheduling</a:t>
            </a:r>
          </a:p>
          <a:p>
            <a:pPr lvl="1"/>
            <a:r>
              <a:rPr lang="en-US" dirty="0" smtClean="0"/>
              <a:t>Multiple-Level Queues Scheduling</a:t>
            </a:r>
          </a:p>
          <a:p>
            <a:pPr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47</a:t>
            </a:fld>
            <a:endParaRPr lang="en-US" altLang="de-DE" dirty="0"/>
          </a:p>
        </p:txBody>
      </p:sp>
      <p:pic>
        <p:nvPicPr>
          <p:cNvPr id="11266" name="Picture 2" descr="First Come First Serve Scheduling Algorith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515" y="3253014"/>
            <a:ext cx="8040914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Priority queue</a:t>
            </a:r>
            <a:endParaRPr lang="en-US" dirty="0"/>
          </a:p>
        </p:txBody>
      </p:sp>
      <p:pic>
        <p:nvPicPr>
          <p:cNvPr id="5" name="Content Placeholder 4" descr="priority_schedul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313" y="972458"/>
            <a:ext cx="7953829" cy="452845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48</a:t>
            </a:fld>
            <a:endParaRPr lang="en-US" altLang="de-DE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Simple array implementation of </a:t>
            </a:r>
            <a:r>
              <a:rPr lang="en-US" sz="2000" dirty="0" err="1" smtClean="0"/>
              <a:t>enqueue</a:t>
            </a:r>
            <a:r>
              <a:rPr lang="en-US" sz="2000" dirty="0" smtClean="0"/>
              <a:t> and </a:t>
            </a:r>
            <a:r>
              <a:rPr lang="en-US" sz="2000" dirty="0" err="1" smtClean="0"/>
              <a:t>dequeue</a:t>
            </a:r>
            <a:r>
              <a:rPr lang="en-US" sz="2000" dirty="0" smtClean="0"/>
              <a:t> operations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Analysis:</a:t>
            </a:r>
          </a:p>
          <a:p>
            <a:pPr lvl="1"/>
            <a:r>
              <a:rPr lang="en-US" dirty="0" smtClean="0"/>
              <a:t>Consider the following structure: </a:t>
            </a:r>
            <a:r>
              <a:rPr lang="en-US" dirty="0" err="1" smtClean="0"/>
              <a:t>int</a:t>
            </a:r>
            <a:r>
              <a:rPr lang="en-US" dirty="0" smtClean="0"/>
              <a:t> Num[MAX_SIZE];</a:t>
            </a:r>
          </a:p>
          <a:p>
            <a:pPr lvl="1"/>
            <a:r>
              <a:rPr lang="en-US" dirty="0" smtClean="0"/>
              <a:t>We need to have two integer variables that tell:</a:t>
            </a:r>
          </a:p>
          <a:p>
            <a:pPr lvl="2"/>
            <a:r>
              <a:rPr lang="en-US" dirty="0" smtClean="0"/>
              <a:t>the index of the front element</a:t>
            </a:r>
          </a:p>
          <a:p>
            <a:pPr lvl="2"/>
            <a:r>
              <a:rPr lang="en-US" dirty="0" smtClean="0"/>
              <a:t> the index of the rear element</a:t>
            </a:r>
          </a:p>
          <a:p>
            <a:r>
              <a:rPr lang="en-US" dirty="0" smtClean="0"/>
              <a:t>We also need an integer variable that tells:</a:t>
            </a:r>
          </a:p>
          <a:p>
            <a:pPr lvl="1"/>
            <a:r>
              <a:rPr lang="en-US" dirty="0" smtClean="0"/>
              <a:t> the total number of data in the queue</a:t>
            </a:r>
          </a:p>
          <a:p>
            <a:pPr lvl="2"/>
            <a:r>
              <a:rPr lang="en-US" dirty="0" err="1" smtClean="0"/>
              <a:t>int</a:t>
            </a:r>
            <a:r>
              <a:rPr lang="en-US" dirty="0" smtClean="0"/>
              <a:t> FRONT =-1,REAR =-1;</a:t>
            </a:r>
          </a:p>
          <a:p>
            <a:pPr lvl="2"/>
            <a:r>
              <a:rPr lang="en-US" dirty="0" err="1" smtClean="0"/>
              <a:t>int</a:t>
            </a:r>
            <a:r>
              <a:rPr lang="en-US" dirty="0" smtClean="0"/>
              <a:t> QUEUESIZE=0;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49</a:t>
            </a:fld>
            <a:endParaRPr lang="en-US" alt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077200" cy="609600"/>
          </a:xfrm>
          <a:noFill/>
        </p:spPr>
        <p:txBody>
          <a:bodyPr/>
          <a:lstStyle/>
          <a:p>
            <a:r>
              <a:rPr lang="en-US" sz="3200" smtClean="0"/>
              <a:t>Sequential Search on an Unordered File</a:t>
            </a:r>
            <a:endParaRPr lang="en-US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4953000"/>
          </a:xfrm>
          <a:noFill/>
        </p:spPr>
        <p:txBody>
          <a:bodyPr/>
          <a:lstStyle/>
          <a:p>
            <a:r>
              <a:rPr lang="en-US" smtClean="0"/>
              <a:t>Basic algorithm:</a:t>
            </a:r>
            <a:endParaRPr lang="en-US" b="1" smtClean="0"/>
          </a:p>
          <a:p>
            <a:pPr lvl="1">
              <a:buFontTx/>
              <a:buNone/>
            </a:pPr>
            <a:r>
              <a:rPr lang="en-US" smtClean="0"/>
              <a:t>Get</a:t>
            </a:r>
            <a:r>
              <a:rPr lang="en-US" b="1" smtClean="0"/>
              <a:t> </a:t>
            </a:r>
            <a:r>
              <a:rPr lang="en-US" smtClean="0"/>
              <a:t>the search criterion (</a:t>
            </a:r>
            <a:r>
              <a:rPr lang="en-US" b="1" smtClean="0"/>
              <a:t>key</a:t>
            </a:r>
            <a:r>
              <a:rPr lang="en-US" smtClean="0"/>
              <a:t>)</a:t>
            </a:r>
          </a:p>
          <a:p>
            <a:pPr lvl="1">
              <a:buFontTx/>
              <a:buNone/>
            </a:pPr>
            <a:r>
              <a:rPr lang="en-US" smtClean="0"/>
              <a:t>Get the first record from the file</a:t>
            </a:r>
          </a:p>
          <a:p>
            <a:pPr lvl="1">
              <a:buFontTx/>
              <a:buNone/>
            </a:pPr>
            <a:r>
              <a:rPr lang="en-US" smtClean="0"/>
              <a:t>While ( (record != key) and (still more records) )</a:t>
            </a:r>
          </a:p>
          <a:p>
            <a:pPr lvl="1">
              <a:buFontTx/>
              <a:buNone/>
            </a:pPr>
            <a:r>
              <a:rPr lang="en-US" smtClean="0"/>
              <a:t>	Get the next record</a:t>
            </a:r>
          </a:p>
          <a:p>
            <a:pPr lvl="1">
              <a:buFontTx/>
              <a:buNone/>
            </a:pPr>
            <a:r>
              <a:rPr lang="en-US" smtClean="0"/>
              <a:t>End_while</a:t>
            </a:r>
          </a:p>
          <a:p>
            <a:endParaRPr lang="en-US" smtClean="0"/>
          </a:p>
          <a:p>
            <a:r>
              <a:rPr lang="en-US" smtClean="0"/>
              <a:t>When do we know that there wasn’t a record in the file that matched the key?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50</a:t>
            </a:fld>
            <a:endParaRPr lang="en-US" altLang="de-DE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7151" t="11459" r="7315" b="20872"/>
          <a:stretch>
            <a:fillRect/>
          </a:stretch>
        </p:blipFill>
        <p:spPr bwMode="auto">
          <a:xfrm>
            <a:off x="0" y="0"/>
            <a:ext cx="9143999" cy="6056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part ….. </a:t>
            </a:r>
            <a:r>
              <a:rPr lang="en-US" dirty="0" err="1" smtClean="0"/>
              <a:t>Enqueue</a:t>
            </a:r>
            <a:r>
              <a:rPr lang="en-US" dirty="0" smtClean="0"/>
              <a:t> operation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None/>
            </a:pPr>
            <a:r>
              <a:rPr lang="en-US" dirty="0" smtClean="0"/>
              <a:t>void </a:t>
            </a:r>
            <a:r>
              <a:rPr lang="en-US" dirty="0" err="1" smtClean="0"/>
              <a:t>enqueue</a:t>
            </a:r>
            <a:r>
              <a:rPr lang="en-US" dirty="0" smtClean="0"/>
              <a:t>(){</a:t>
            </a:r>
          </a:p>
          <a:p>
            <a:pPr lvl="3">
              <a:buNone/>
            </a:pPr>
            <a:r>
              <a:rPr lang="en-US" dirty="0" smtClean="0"/>
              <a:t>if(rear&gt;=MAX-1) </a:t>
            </a:r>
            <a:r>
              <a:rPr lang="en-US" dirty="0" err="1" smtClean="0"/>
              <a:t>cout</a:t>
            </a:r>
            <a:r>
              <a:rPr lang="en-US" dirty="0" smtClean="0"/>
              <a:t>&lt;&lt;"Q full";</a:t>
            </a:r>
          </a:p>
          <a:p>
            <a:pPr lvl="3">
              <a:buNone/>
            </a:pPr>
            <a:r>
              <a:rPr lang="en-US" dirty="0" smtClean="0"/>
              <a:t>else{</a:t>
            </a:r>
          </a:p>
          <a:p>
            <a:pPr lvl="3">
              <a:buNone/>
            </a:pPr>
            <a:r>
              <a:rPr lang="en-US" dirty="0" err="1" smtClean="0"/>
              <a:t>int</a:t>
            </a:r>
            <a:r>
              <a:rPr lang="en-US" dirty="0" smtClean="0"/>
              <a:t> item;</a:t>
            </a:r>
          </a:p>
          <a:p>
            <a:pPr lvl="3">
              <a:buNone/>
            </a:pPr>
            <a:r>
              <a:rPr lang="en-US" dirty="0" err="1" smtClean="0"/>
              <a:t>cout</a:t>
            </a:r>
            <a:r>
              <a:rPr lang="en-US" dirty="0" smtClean="0"/>
              <a:t>&lt;&lt;"enter Data";</a:t>
            </a:r>
          </a:p>
          <a:p>
            <a:pPr lvl="3">
              <a:buNone/>
            </a:pPr>
            <a:r>
              <a:rPr lang="en-US" dirty="0" err="1" smtClean="0"/>
              <a:t>cin</a:t>
            </a:r>
            <a:r>
              <a:rPr lang="en-US" dirty="0" smtClean="0"/>
              <a:t>&gt;&gt;item;</a:t>
            </a:r>
          </a:p>
          <a:p>
            <a:pPr lvl="3">
              <a:buNone/>
            </a:pPr>
            <a:r>
              <a:rPr lang="en-US" dirty="0" smtClean="0"/>
              <a:t>queue[++rear]=item;</a:t>
            </a:r>
          </a:p>
          <a:p>
            <a:pPr lvl="3">
              <a:buNone/>
            </a:pPr>
            <a:r>
              <a:rPr lang="en-US" dirty="0" smtClean="0"/>
              <a:t>if(front==-1) front++;</a:t>
            </a:r>
          </a:p>
          <a:p>
            <a:pPr lvl="3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51</a:t>
            </a:fld>
            <a:endParaRPr lang="en-US" altLang="de-DE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Code.. </a:t>
            </a:r>
            <a:r>
              <a:rPr lang="en-US" dirty="0" err="1" smtClean="0"/>
              <a:t>Dequeue</a:t>
            </a:r>
            <a:r>
              <a:rPr lang="en-US" dirty="0" smtClean="0"/>
              <a:t> </a:t>
            </a:r>
            <a:r>
              <a:rPr lang="en-US" dirty="0" err="1" smtClean="0"/>
              <a:t>opration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None/>
            </a:pPr>
            <a:r>
              <a:rPr lang="en-US" dirty="0" smtClean="0"/>
              <a:t>void </a:t>
            </a:r>
            <a:r>
              <a:rPr lang="en-US" dirty="0" err="1" smtClean="0"/>
              <a:t>dequeue</a:t>
            </a:r>
            <a:r>
              <a:rPr lang="en-US" dirty="0" smtClean="0"/>
              <a:t>(){</a:t>
            </a:r>
          </a:p>
          <a:p>
            <a:pPr lvl="3">
              <a:buNone/>
            </a:pPr>
            <a:r>
              <a:rPr lang="en-US" dirty="0" smtClean="0"/>
              <a:t>if(front==-1 ||front&gt;rear)</a:t>
            </a:r>
          </a:p>
          <a:p>
            <a:pPr lvl="3">
              <a:buNone/>
            </a:pPr>
            <a:r>
              <a:rPr lang="en-US" dirty="0" err="1" smtClean="0"/>
              <a:t>cout</a:t>
            </a:r>
            <a:r>
              <a:rPr lang="en-US" dirty="0" smtClean="0"/>
              <a:t>&lt;&lt;"Q under flow";</a:t>
            </a:r>
          </a:p>
          <a:p>
            <a:pPr lvl="3">
              <a:buNone/>
            </a:pPr>
            <a:r>
              <a:rPr lang="en-US" dirty="0" smtClean="0"/>
              <a:t>else{</a:t>
            </a:r>
          </a:p>
          <a:p>
            <a:pPr lvl="3">
              <a:buNone/>
            </a:pPr>
            <a:r>
              <a:rPr lang="en-US" dirty="0" err="1" smtClean="0"/>
              <a:t>cout</a:t>
            </a:r>
            <a:r>
              <a:rPr lang="en-US" dirty="0" smtClean="0"/>
              <a:t>&lt;&lt;"</a:t>
            </a:r>
            <a:r>
              <a:rPr lang="en-US" dirty="0" err="1" smtClean="0"/>
              <a:t>Dequeue</a:t>
            </a:r>
            <a:r>
              <a:rPr lang="en-US" dirty="0" smtClean="0"/>
              <a:t>:"&lt;&lt;queue[front++];</a:t>
            </a:r>
          </a:p>
          <a:p>
            <a:pPr lvl="3">
              <a:buNone/>
            </a:pPr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52</a:t>
            </a:fld>
            <a:endParaRPr lang="en-US" altLang="de-DE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Circular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5213"/>
            <a:ext cx="8077200" cy="1257073"/>
          </a:xfrm>
        </p:spPr>
        <p:txBody>
          <a:bodyPr/>
          <a:lstStyle/>
          <a:p>
            <a:r>
              <a:rPr lang="en-US" dirty="0" smtClean="0"/>
              <a:t>Problem in normal queue :</a:t>
            </a:r>
          </a:p>
          <a:p>
            <a:r>
              <a:rPr lang="en-US" dirty="0" smtClean="0"/>
              <a:t>Circular queue:</a:t>
            </a:r>
          </a:p>
          <a:p>
            <a:pPr lvl="1"/>
            <a:r>
              <a:rPr lang="en-US" dirty="0" smtClean="0"/>
              <a:t>freed spaces are re-used to store data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53</a:t>
            </a:fld>
            <a:endParaRPr lang="en-US" altLang="de-DE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 l="19100" t="20387" r="37060" b="20684"/>
          <a:stretch>
            <a:fillRect/>
          </a:stretch>
        </p:blipFill>
        <p:spPr bwMode="auto">
          <a:xfrm>
            <a:off x="1001485" y="2351315"/>
            <a:ext cx="6053345" cy="377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following structure: </a:t>
            </a:r>
            <a:r>
              <a:rPr lang="en-US" dirty="0" err="1" smtClean="0"/>
              <a:t>int</a:t>
            </a:r>
            <a:r>
              <a:rPr lang="en-US" dirty="0" smtClean="0"/>
              <a:t> Num[MAX_SIZE];</a:t>
            </a:r>
          </a:p>
          <a:p>
            <a:r>
              <a:rPr lang="en-US" dirty="0" smtClean="0"/>
              <a:t>We need to have two integer variables that tell:</a:t>
            </a:r>
          </a:p>
          <a:p>
            <a:pPr lvl="1"/>
            <a:r>
              <a:rPr lang="en-US" dirty="0" smtClean="0"/>
              <a:t> The index of the front element</a:t>
            </a:r>
          </a:p>
          <a:p>
            <a:pPr lvl="1"/>
            <a:r>
              <a:rPr lang="en-US" dirty="0" smtClean="0"/>
              <a:t>The index of the rear element</a:t>
            </a:r>
          </a:p>
          <a:p>
            <a:r>
              <a:rPr lang="en-US" dirty="0" smtClean="0"/>
              <a:t>We also need an integer variable that tells:</a:t>
            </a:r>
          </a:p>
          <a:p>
            <a:pPr lvl="1"/>
            <a:r>
              <a:rPr lang="en-US" dirty="0" smtClean="0"/>
              <a:t>The total number of data in the queue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FRONT =-1,REAR =-1;</a:t>
            </a:r>
          </a:p>
          <a:p>
            <a:pPr lvl="1"/>
            <a:r>
              <a:rPr lang="en-US" dirty="0" err="1" smtClean="0"/>
              <a:t>int</a:t>
            </a:r>
            <a:r>
              <a:rPr lang="en-US" dirty="0" smtClean="0"/>
              <a:t> QUEUESIZE=0;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54</a:t>
            </a:fld>
            <a:endParaRPr lang="en-US" altLang="de-DE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55</a:t>
            </a:fld>
            <a:endParaRPr lang="en-US" altLang="de-DE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788" t="18491" r="34726" b="9596"/>
          <a:stretch>
            <a:fillRect/>
          </a:stretch>
        </p:blipFill>
        <p:spPr bwMode="auto">
          <a:xfrm>
            <a:off x="0" y="57458"/>
            <a:ext cx="9144000" cy="609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3849F-F34D-4DAC-AAC2-81D6449C1EF3}" type="slidenum">
              <a:rPr lang="en-US" altLang="de-DE" smtClean="0"/>
              <a:pPr>
                <a:defRPr/>
              </a:pPr>
              <a:t>56</a:t>
            </a:fld>
            <a:endParaRPr lang="en-US" altLang="de-DE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3200" smtClean="0"/>
              <a:t>Sequential Search on an Ordered File</a:t>
            </a:r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458200" cy="4114800"/>
          </a:xfrm>
          <a:noFill/>
        </p:spPr>
        <p:txBody>
          <a:bodyPr/>
          <a:lstStyle/>
          <a:p>
            <a:r>
              <a:rPr lang="en-US" smtClean="0"/>
              <a:t>Basic </a:t>
            </a:r>
            <a:r>
              <a:rPr lang="en-US" sz="2800" smtClean="0"/>
              <a:t>algorithm:</a:t>
            </a:r>
            <a:endParaRPr lang="en-US" sz="2800" b="1" smtClean="0"/>
          </a:p>
          <a:p>
            <a:pPr lvl="1">
              <a:buFontTx/>
              <a:buNone/>
            </a:pPr>
            <a:r>
              <a:rPr lang="en-US" sz="2400" smtClean="0"/>
              <a:t>Get</a:t>
            </a:r>
            <a:r>
              <a:rPr lang="en-US" sz="2400" b="1" smtClean="0"/>
              <a:t> </a:t>
            </a:r>
            <a:r>
              <a:rPr lang="en-US" sz="2400" smtClean="0"/>
              <a:t>the</a:t>
            </a:r>
            <a:r>
              <a:rPr lang="en-US" smtClean="0"/>
              <a:t> </a:t>
            </a:r>
            <a:r>
              <a:rPr lang="en-US" sz="2400" smtClean="0"/>
              <a:t>search criterion (key)</a:t>
            </a:r>
          </a:p>
          <a:p>
            <a:pPr lvl="1">
              <a:buFontTx/>
              <a:buNone/>
            </a:pPr>
            <a:r>
              <a:rPr lang="en-US" sz="2400" smtClean="0"/>
              <a:t>Get the first record from the file</a:t>
            </a:r>
          </a:p>
          <a:p>
            <a:pPr lvl="1">
              <a:buFontTx/>
              <a:buNone/>
            </a:pPr>
            <a:r>
              <a:rPr lang="en-US" sz="2400" smtClean="0"/>
              <a:t>While ( (record &lt; key)  and  (still more records) )</a:t>
            </a:r>
          </a:p>
          <a:p>
            <a:pPr lvl="1">
              <a:buFontTx/>
              <a:buNone/>
            </a:pPr>
            <a:r>
              <a:rPr lang="en-US" sz="2400" smtClean="0"/>
              <a:t>	Get</a:t>
            </a:r>
            <a:r>
              <a:rPr lang="en-US" sz="2400" b="1" smtClean="0"/>
              <a:t> </a:t>
            </a:r>
            <a:r>
              <a:rPr lang="en-US" sz="2400" smtClean="0"/>
              <a:t>the next record</a:t>
            </a:r>
          </a:p>
          <a:p>
            <a:pPr lvl="1">
              <a:buFontTx/>
              <a:buNone/>
            </a:pPr>
            <a:r>
              <a:rPr lang="en-US" sz="2400" smtClean="0"/>
              <a:t>End_while</a:t>
            </a:r>
          </a:p>
          <a:p>
            <a:pPr lvl="1">
              <a:buFontTx/>
              <a:buNone/>
            </a:pPr>
            <a:r>
              <a:rPr lang="en-US" sz="2400" smtClean="0"/>
              <a:t>If</a:t>
            </a:r>
            <a:r>
              <a:rPr lang="en-US" sz="2400" b="1" smtClean="0"/>
              <a:t> </a:t>
            </a:r>
            <a:r>
              <a:rPr lang="en-US" sz="2400" smtClean="0"/>
              <a:t>( record = key )</a:t>
            </a:r>
          </a:p>
          <a:p>
            <a:pPr lvl="1">
              <a:buFontTx/>
              <a:buNone/>
            </a:pPr>
            <a:r>
              <a:rPr lang="en-US" sz="2400" smtClean="0"/>
              <a:t>	Then success</a:t>
            </a:r>
          </a:p>
          <a:p>
            <a:pPr lvl="1">
              <a:buFontTx/>
              <a:buNone/>
            </a:pPr>
            <a:r>
              <a:rPr lang="en-US" sz="2400" b="1" smtClean="0"/>
              <a:t>	</a:t>
            </a:r>
            <a:r>
              <a:rPr lang="en-US" sz="2400" smtClean="0"/>
              <a:t>Else there is no match in the file</a:t>
            </a:r>
          </a:p>
          <a:p>
            <a:pPr lvl="1">
              <a:buFontTx/>
              <a:buNone/>
            </a:pPr>
            <a:r>
              <a:rPr lang="en-US" sz="2400" smtClean="0"/>
              <a:t>End_else</a:t>
            </a:r>
          </a:p>
          <a:p>
            <a:r>
              <a:rPr lang="en-US" sz="2800" smtClean="0"/>
              <a:t>When do we know that there wasn’t a record in the file that matched the key?</a:t>
            </a:r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15" y="381000"/>
            <a:ext cx="8665699" cy="609600"/>
          </a:xfrm>
          <a:noFill/>
        </p:spPr>
        <p:txBody>
          <a:bodyPr/>
          <a:lstStyle/>
          <a:p>
            <a:r>
              <a:rPr lang="en-US" sz="3200" dirty="0" smtClean="0"/>
              <a:t>Sequential Search of  Ordered vs. Unordered List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458200" cy="5181600"/>
          </a:xfrm>
          <a:noFill/>
        </p:spPr>
        <p:txBody>
          <a:bodyPr/>
          <a:lstStyle/>
          <a:p>
            <a:r>
              <a:rPr lang="en-US" sz="2800" smtClean="0"/>
              <a:t>Let’s do a comparison.</a:t>
            </a:r>
          </a:p>
          <a:p>
            <a:r>
              <a:rPr lang="en-US" sz="2800" smtClean="0"/>
              <a:t>If the order was ascending alphabetical on customer’s name, how would the search for Yohannes on the ordered list compare with the search on the unordered list?</a:t>
            </a:r>
          </a:p>
          <a:p>
            <a:pPr lvl="1"/>
            <a:r>
              <a:rPr lang="en-US" smtClean="0"/>
              <a:t>Unordered list</a:t>
            </a:r>
          </a:p>
          <a:p>
            <a:pPr lvl="2"/>
            <a:r>
              <a:rPr lang="en-US" smtClean="0"/>
              <a:t>if Yohannes was in the list?</a:t>
            </a:r>
          </a:p>
          <a:p>
            <a:pPr lvl="2"/>
            <a:r>
              <a:rPr lang="en-US" smtClean="0"/>
              <a:t>if Yohannes was not in the list?</a:t>
            </a:r>
          </a:p>
          <a:p>
            <a:pPr lvl="1"/>
            <a:r>
              <a:rPr lang="en-US" smtClean="0"/>
              <a:t>Ordered list</a:t>
            </a:r>
          </a:p>
          <a:p>
            <a:pPr lvl="2"/>
            <a:r>
              <a:rPr lang="en-US" smtClean="0"/>
              <a:t>if Yohannes was in the list?</a:t>
            </a:r>
          </a:p>
          <a:p>
            <a:pPr lvl="2"/>
            <a:r>
              <a:rPr lang="en-US" smtClean="0"/>
              <a:t>if Jo Yohannes was not in the list?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Ordered vs Unordered (con’t)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/>
              <a:t>How about Zinash?</a:t>
            </a:r>
          </a:p>
          <a:p>
            <a:pPr lvl="1"/>
            <a:r>
              <a:rPr lang="en-US" smtClean="0"/>
              <a:t>Unordered</a:t>
            </a:r>
          </a:p>
          <a:p>
            <a:pPr lvl="2"/>
            <a:r>
              <a:rPr lang="en-US" smtClean="0"/>
              <a:t> if Zinash was in the list?</a:t>
            </a:r>
          </a:p>
          <a:p>
            <a:pPr lvl="2"/>
            <a:r>
              <a:rPr lang="en-US" smtClean="0"/>
              <a:t> If Zinash was not in the list?</a:t>
            </a:r>
          </a:p>
          <a:p>
            <a:pPr lvl="1"/>
            <a:r>
              <a:rPr lang="en-US" smtClean="0"/>
              <a:t>Ordered</a:t>
            </a:r>
          </a:p>
          <a:p>
            <a:pPr lvl="2"/>
            <a:r>
              <a:rPr lang="en-US" smtClean="0"/>
              <a:t> if Zinash was in the list?</a:t>
            </a:r>
          </a:p>
          <a:p>
            <a:pPr lvl="2"/>
            <a:r>
              <a:rPr lang="en-US" smtClean="0"/>
              <a:t> If Zinash was not in the list?</a:t>
            </a:r>
          </a:p>
          <a:p>
            <a:r>
              <a:rPr lang="en-US" smtClean="0"/>
              <a:t>How about Afork?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Ordered vs. Unordered (con’t)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610600" cy="5181600"/>
          </a:xfrm>
          <a:noFill/>
        </p:spPr>
        <p:txBody>
          <a:bodyPr/>
          <a:lstStyle/>
          <a:p>
            <a:r>
              <a:rPr lang="en-US" smtClean="0"/>
              <a:t>Observation:  the search is faster on an ordered list only when the item being searched for is not in the list.</a:t>
            </a:r>
          </a:p>
          <a:p>
            <a:r>
              <a:rPr lang="en-US" smtClean="0"/>
              <a:t>Also, keep in mind that the list has to first be placed in order for the ordered search.</a:t>
            </a:r>
          </a:p>
          <a:p>
            <a:r>
              <a:rPr lang="en-US" smtClean="0"/>
              <a:t>Conclusion:  the </a:t>
            </a:r>
            <a:r>
              <a:rPr lang="en-US" b="1" smtClean="0"/>
              <a:t>efficiency</a:t>
            </a:r>
            <a:r>
              <a:rPr lang="en-US" smtClean="0"/>
              <a:t> of these algorithms is roughly the same.</a:t>
            </a:r>
          </a:p>
          <a:p>
            <a:r>
              <a:rPr lang="en-US" smtClean="0"/>
              <a:t>So, if we need a faster search, we need a completely different algorithm.</a:t>
            </a:r>
          </a:p>
          <a:p>
            <a:r>
              <a:rPr lang="en-US" smtClean="0"/>
              <a:t>How else could we search an ordered file?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vorlage">
  <a:themeElements>
    <a:clrScheme name="Folienvorlage 8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B2B2B2"/>
      </a:folHlink>
    </a:clrScheme>
    <a:fontScheme name="Folien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AF1020"/>
          </a:buClr>
          <a:buSzTx/>
          <a:buFont typeface="Wingdings" pitchFamily="2" charset="2"/>
          <a:buChar char="•"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AF1020"/>
          </a:buClr>
          <a:buSzTx/>
          <a:buFont typeface="Wingdings" pitchFamily="2" charset="2"/>
          <a:buChar char="•"/>
          <a:tabLst/>
          <a:defRPr kumimoji="0" lang="de-DE" sz="1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olienvorl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olienvorl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olienvorlag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D:\privat\powerpoint\vorlagen\Folienvorlage.pot</Template>
  <TotalTime>0</TotalTime>
  <Words>2305</Words>
  <Application>Microsoft Office PowerPoint</Application>
  <PresentationFormat>On-screen Show (4:3)</PresentationFormat>
  <Paragraphs>562</Paragraphs>
  <Slides>56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  <vt:variant>
        <vt:lpstr>Custom Shows</vt:lpstr>
      </vt:variant>
      <vt:variant>
        <vt:i4>7</vt:i4>
      </vt:variant>
    </vt:vector>
  </HeadingPairs>
  <TitlesOfParts>
    <vt:vector size="64" baseType="lpstr">
      <vt:lpstr>Folienvorlage</vt:lpstr>
      <vt:lpstr>Chapter two simple  Searching and Sorting</vt:lpstr>
      <vt:lpstr>Searching and Sorting</vt:lpstr>
      <vt:lpstr>Common Problems</vt:lpstr>
      <vt:lpstr>Searching</vt:lpstr>
      <vt:lpstr>Sequential Search on an Unordered File</vt:lpstr>
      <vt:lpstr>Sequential Search on an Ordered File</vt:lpstr>
      <vt:lpstr>Sequential Search of  Ordered vs. Unordered List</vt:lpstr>
      <vt:lpstr>Ordered vs Unordered (con’t)</vt:lpstr>
      <vt:lpstr>Ordered vs. Unordered (con’t)</vt:lpstr>
      <vt:lpstr>Binary Search</vt:lpstr>
      <vt:lpstr>How a Binary Search Works</vt:lpstr>
      <vt:lpstr>How Fast is a Binary Search?</vt:lpstr>
      <vt:lpstr>How Fast is a Binary Search? (con’t)</vt:lpstr>
      <vt:lpstr>What’s the Pattern? </vt:lpstr>
      <vt:lpstr>A Very Fast Algorithm!</vt:lpstr>
      <vt:lpstr>Lg n  Efficiency</vt:lpstr>
      <vt:lpstr>Sorting</vt:lpstr>
      <vt:lpstr>Common Sort Algorithms</vt:lpstr>
      <vt:lpstr>Bubble sort</vt:lpstr>
      <vt:lpstr>Bubble Sort Code</vt:lpstr>
      <vt:lpstr>Analysis of Bubble Sort</vt:lpstr>
      <vt:lpstr>Selection sort</vt:lpstr>
      <vt:lpstr>Example and analysis of selection sort</vt:lpstr>
      <vt:lpstr>Code for selection sort</vt:lpstr>
      <vt:lpstr>Analysis of Insertion Sort</vt:lpstr>
      <vt:lpstr>Insertion Sort</vt:lpstr>
      <vt:lpstr>Arranging Your Hand</vt:lpstr>
      <vt:lpstr>Arranging Your Hand</vt:lpstr>
      <vt:lpstr>Insertion Sort</vt:lpstr>
      <vt:lpstr>Insertion Sort (con’t)</vt:lpstr>
      <vt:lpstr>Insertion Sort (con’t)</vt:lpstr>
      <vt:lpstr>Insertion Sort (con’t)</vt:lpstr>
      <vt:lpstr>Code for Insertion Sort</vt:lpstr>
      <vt:lpstr>Analysis</vt:lpstr>
      <vt:lpstr>Stack and Queue </vt:lpstr>
      <vt:lpstr>Stack </vt:lpstr>
      <vt:lpstr>Stack …</vt:lpstr>
      <vt:lpstr>Static and Dynamic  Stack </vt:lpstr>
      <vt:lpstr>Stack Operation: Push Operation </vt:lpstr>
      <vt:lpstr>The Pop Operation</vt:lpstr>
      <vt:lpstr>Other Stack Operations</vt:lpstr>
      <vt:lpstr>Stack implementation  : push operation  </vt:lpstr>
      <vt:lpstr>Stack implementation : pop ()</vt:lpstr>
      <vt:lpstr>Application area of stack </vt:lpstr>
      <vt:lpstr>Queue </vt:lpstr>
      <vt:lpstr>Slide 46</vt:lpstr>
      <vt:lpstr>Application  area :</vt:lpstr>
      <vt:lpstr>Priority queue</vt:lpstr>
      <vt:lpstr>Simple array implementation of enqueue and dequeue operations</vt:lpstr>
      <vt:lpstr>Slide 50</vt:lpstr>
      <vt:lpstr>Code part ….. Enqueue operation </vt:lpstr>
      <vt:lpstr>Code.. Dequeue opration </vt:lpstr>
      <vt:lpstr>Circular array</vt:lpstr>
      <vt:lpstr>Analysis </vt:lpstr>
      <vt:lpstr>Slide 55</vt:lpstr>
      <vt:lpstr>Code </vt:lpstr>
      <vt:lpstr>Platforms</vt:lpstr>
      <vt:lpstr>Corporate Overview</vt:lpstr>
      <vt:lpstr>ASIC Solutions</vt:lpstr>
      <vt:lpstr>DesignObjects</vt:lpstr>
      <vt:lpstr>Print Corp+DO+PLat+ASIC</vt:lpstr>
      <vt:lpstr>Print Corp+DO+PLat</vt:lpstr>
      <vt:lpstr>Print Corp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 Admi</dc:title>
  <dc:creator/>
  <cp:lastModifiedBy/>
  <cp:revision>595</cp:revision>
  <cp:lastPrinted>2004-06-20T17:58:40Z</cp:lastPrinted>
  <dcterms:created xsi:type="dcterms:W3CDTF">2001-04-10T07:22:46Z</dcterms:created>
  <dcterms:modified xsi:type="dcterms:W3CDTF">2016-11-10T00:00:55Z</dcterms:modified>
</cp:coreProperties>
</file>